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9"/>
  </p:notesMasterIdLst>
  <p:handoutMasterIdLst>
    <p:handoutMasterId r:id="rId30"/>
  </p:handoutMasterIdLst>
  <p:sldIdLst>
    <p:sldId id="420" r:id="rId2"/>
    <p:sldId id="416" r:id="rId3"/>
    <p:sldId id="417" r:id="rId4"/>
    <p:sldId id="421" r:id="rId5"/>
    <p:sldId id="422" r:id="rId6"/>
    <p:sldId id="445" r:id="rId7"/>
    <p:sldId id="446" r:id="rId8"/>
    <p:sldId id="449" r:id="rId9"/>
    <p:sldId id="447" r:id="rId10"/>
    <p:sldId id="428" r:id="rId11"/>
    <p:sldId id="450" r:id="rId12"/>
    <p:sldId id="429" r:id="rId13"/>
    <p:sldId id="451" r:id="rId14"/>
    <p:sldId id="453" r:id="rId15"/>
    <p:sldId id="454" r:id="rId16"/>
    <p:sldId id="452" r:id="rId17"/>
    <p:sldId id="455" r:id="rId18"/>
    <p:sldId id="430" r:id="rId19"/>
    <p:sldId id="431" r:id="rId20"/>
    <p:sldId id="441" r:id="rId21"/>
    <p:sldId id="442" r:id="rId22"/>
    <p:sldId id="444" r:id="rId23"/>
    <p:sldId id="456" r:id="rId24"/>
    <p:sldId id="433" r:id="rId25"/>
    <p:sldId id="443" r:id="rId26"/>
    <p:sldId id="427" r:id="rId27"/>
    <p:sldId id="31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6B68"/>
    <a:srgbClr val="DAE8FB"/>
    <a:srgbClr val="F8CFCB"/>
    <a:srgbClr val="FFE7CE"/>
    <a:srgbClr val="6B2D0B"/>
    <a:srgbClr val="02409A"/>
    <a:srgbClr val="0047B5"/>
    <a:srgbClr val="FFCC00"/>
    <a:srgbClr val="004BB9"/>
    <a:srgbClr val="F6A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33DFF-C54A-9049-96E0-F8FD6E55AB5D}" v="41" dt="2022-09-14T15:56:36.735"/>
    <p1510:client id="{3513A47F-1987-1F4B-9152-A1A139135CC7}" v="3" dt="2022-09-15T03:38:53.96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7" autoAdjust="0"/>
    <p:restoredTop sz="70669" autoAdjust="0"/>
  </p:normalViewPr>
  <p:slideViewPr>
    <p:cSldViewPr snapToGrid="0">
      <p:cViewPr varScale="1">
        <p:scale>
          <a:sx n="148" d="100"/>
          <a:sy n="148" d="100"/>
        </p:scale>
        <p:origin x="3304" y="200"/>
      </p:cViewPr>
      <p:guideLst>
        <p:guide orient="horz" pos="2228"/>
        <p:guide pos="3840"/>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3B3BA-F3FB-C648-9850-2D0A7B6B02E7}" type="doc">
      <dgm:prSet loTypeId="urn:microsoft.com/office/officeart/2005/8/layout/process3" loCatId="process" qsTypeId="urn:microsoft.com/office/officeart/2005/8/quickstyle/simple1" qsCatId="simple" csTypeId="urn:microsoft.com/office/officeart/2005/8/colors/accent1_1" csCatId="accent1" phldr="1"/>
      <dgm:spPr/>
      <dgm:t>
        <a:bodyPr/>
        <a:lstStyle/>
        <a:p>
          <a:endParaRPr lang="zh-CN" altLang="en-US"/>
        </a:p>
      </dgm:t>
    </dgm:pt>
    <dgm:pt modelId="{9BC9C24E-BE48-2044-95AE-8ABE80EE4C4E}">
      <dgm:prSet custT="1"/>
      <dgm:spPr/>
      <dgm:t>
        <a:bodyPr/>
        <a:lstStyle/>
        <a:p>
          <a:pPr algn="ctr"/>
          <a:r>
            <a:rPr kumimoji="1" lang="en-US" sz="1200" b="1" dirty="0" err="1">
              <a:latin typeface="+mn-lt"/>
              <a:ea typeface="Microsoft YaHei" panose="020B0503020204020204" pitchFamily="34" charset="-122"/>
              <a:cs typeface="Calibri" panose="020F0502020204030204" pitchFamily="34" charset="0"/>
            </a:rPr>
            <a:t>每个</a:t>
          </a:r>
          <a:r>
            <a:rPr kumimoji="1" lang="en-US" sz="1200" b="1" dirty="0">
              <a:latin typeface="+mn-lt"/>
              <a:ea typeface="Microsoft YaHei" panose="020B0503020204020204" pitchFamily="34" charset="-122"/>
              <a:cs typeface="Calibri" panose="020F0502020204030204" pitchFamily="34" charset="0"/>
            </a:rPr>
            <a:t> cluster</a:t>
          </a:r>
          <a:r>
            <a:rPr kumimoji="1" lang="zh-CN" altLang="en-US" sz="1200" b="1" dirty="0">
              <a:latin typeface="+mn-lt"/>
              <a:ea typeface="Microsoft YaHei" panose="020B0503020204020204" pitchFamily="34" charset="-122"/>
              <a:cs typeface="Calibri" panose="020F0502020204030204" pitchFamily="34" charset="0"/>
            </a:rPr>
            <a:t> </a:t>
          </a:r>
          <a:r>
            <a:rPr kumimoji="1" lang="en-US" sz="1200" b="1" dirty="0" err="1">
              <a:latin typeface="+mn-lt"/>
              <a:ea typeface="Microsoft YaHei" panose="020B0503020204020204" pitchFamily="34" charset="-122"/>
              <a:cs typeface="Calibri" panose="020F0502020204030204" pitchFamily="34" charset="0"/>
            </a:rPr>
            <a:t>随机</a:t>
          </a:r>
          <a:r>
            <a:rPr kumimoji="1" lang="zh-CN" altLang="en-US" sz="1200" b="1" dirty="0">
              <a:latin typeface="+mn-lt"/>
              <a:ea typeface="Microsoft YaHei" panose="020B0503020204020204" pitchFamily="34" charset="-122"/>
              <a:cs typeface="Calibri" panose="020F0502020204030204" pitchFamily="34" charset="0"/>
            </a:rPr>
            <a:t> </a:t>
          </a:r>
          <a:r>
            <a:rPr kumimoji="1" lang="en-US" altLang="zh-CN" sz="1200" b="1" dirty="0">
              <a:latin typeface="+mn-lt"/>
              <a:ea typeface="Microsoft YaHei" panose="020B0503020204020204" pitchFamily="34" charset="-122"/>
              <a:cs typeface="Calibri" panose="020F0502020204030204" pitchFamily="34" charset="0"/>
            </a:rPr>
            <a:t>mask</a:t>
          </a:r>
          <a:r>
            <a:rPr kumimoji="1" lang="zh-CN" altLang="en-US" sz="1200" b="1" dirty="0">
              <a:latin typeface="+mn-lt"/>
              <a:ea typeface="Microsoft YaHei" panose="020B0503020204020204" pitchFamily="34" charset="-122"/>
              <a:cs typeface="Calibri" panose="020F0502020204030204" pitchFamily="34" charset="0"/>
            </a:rPr>
            <a:t> 一部分</a:t>
          </a:r>
          <a:endParaRPr lang="zh-CN" sz="1200" b="1" dirty="0">
            <a:latin typeface="+mn-lt"/>
            <a:ea typeface="Microsoft YaHei" panose="020B0503020204020204" pitchFamily="34" charset="-122"/>
            <a:cs typeface="Calibri" panose="020F0502020204030204" pitchFamily="34" charset="0"/>
          </a:endParaRPr>
        </a:p>
      </dgm:t>
    </dgm:pt>
    <dgm:pt modelId="{186580EF-BC04-AB4C-B9AA-E03DC2D0F6A6}" type="parTrans" cxnId="{CC4DF1FE-393B-764A-86F4-8E6836045FED}">
      <dgm:prSet/>
      <dgm:spPr/>
      <dgm:t>
        <a:bodyPr/>
        <a:lstStyle/>
        <a:p>
          <a:pPr algn="ctr"/>
          <a:endParaRPr lang="zh-CN" altLang="en-US" sz="1100">
            <a:latin typeface="+mn-lt"/>
            <a:ea typeface="Microsoft YaHei" panose="020B0503020204020204" pitchFamily="34" charset="-122"/>
          </a:endParaRPr>
        </a:p>
      </dgm:t>
    </dgm:pt>
    <dgm:pt modelId="{9CF87979-78CE-9E4B-B636-830D7F8D5F1D}" type="sibTrans" cxnId="{CC4DF1FE-393B-764A-86F4-8E6836045FED}">
      <dgm:prSet custT="1"/>
      <dgm:spPr/>
      <dgm:t>
        <a:bodyPr/>
        <a:lstStyle/>
        <a:p>
          <a:pPr algn="ctr"/>
          <a:endParaRPr lang="zh-CN" altLang="en-US" sz="1100">
            <a:latin typeface="+mn-lt"/>
            <a:ea typeface="Microsoft YaHei" panose="020B0503020204020204" pitchFamily="34" charset="-122"/>
          </a:endParaRPr>
        </a:p>
      </dgm:t>
    </dgm:pt>
    <dgm:pt modelId="{6DFE55B0-1E96-2A44-9395-5618530AD47F}">
      <dgm:prSet custT="1"/>
      <dgm:spPr/>
      <dgm:t>
        <a:bodyPr/>
        <a:lstStyle/>
        <a:p>
          <a:pPr algn="ctr"/>
          <a:r>
            <a:rPr lang="zh-CN" altLang="en-US" sz="1200" b="1" dirty="0">
              <a:latin typeface="+mn-lt"/>
              <a:ea typeface="Microsoft YaHei" panose="020B0503020204020204" pitchFamily="34" charset="-122"/>
            </a:rPr>
            <a:t>逐渐增加某些 </a:t>
          </a:r>
          <a:r>
            <a:rPr lang="en-US" altLang="zh-CN" sz="1200" b="1" dirty="0">
              <a:latin typeface="+mn-lt"/>
              <a:ea typeface="Microsoft YaHei" panose="020B0503020204020204" pitchFamily="34" charset="-122"/>
            </a:rPr>
            <a:t>cluster</a:t>
          </a:r>
          <a:r>
            <a:rPr lang="zh-CN" altLang="en-US" sz="1200" b="1" dirty="0">
              <a:latin typeface="+mn-lt"/>
              <a:ea typeface="Microsoft YaHei" panose="020B0503020204020204" pitchFamily="34" charset="-122"/>
            </a:rPr>
            <a:t> </a:t>
          </a:r>
          <a:r>
            <a:rPr lang="en-US" altLang="zh-CN" sz="1200" b="1" dirty="0">
              <a:latin typeface="+mn-lt"/>
              <a:ea typeface="Microsoft YaHei" panose="020B0503020204020204" pitchFamily="34" charset="-122"/>
            </a:rPr>
            <a:t>mask</a:t>
          </a:r>
          <a:r>
            <a:rPr lang="zh-CN" altLang="en-US" sz="1200" b="1" dirty="0">
              <a:latin typeface="+mn-lt"/>
              <a:ea typeface="Microsoft YaHei" panose="020B0503020204020204" pitchFamily="34" charset="-122"/>
            </a:rPr>
            <a:t> 的比例</a:t>
          </a:r>
          <a:endParaRPr lang="zh-CN" sz="1200" b="1" dirty="0">
            <a:latin typeface="+mn-lt"/>
            <a:ea typeface="Microsoft YaHei" panose="020B0503020204020204" pitchFamily="34" charset="-122"/>
          </a:endParaRPr>
        </a:p>
      </dgm:t>
    </dgm:pt>
    <dgm:pt modelId="{1BE6EBEA-95AA-D943-98A3-E783037FAECC}" type="parTrans" cxnId="{0C6DBF26-63F5-3B40-8CA7-99641B780D17}">
      <dgm:prSet/>
      <dgm:spPr/>
      <dgm:t>
        <a:bodyPr/>
        <a:lstStyle/>
        <a:p>
          <a:pPr algn="ctr"/>
          <a:endParaRPr lang="zh-CN" altLang="en-US" sz="1100">
            <a:latin typeface="+mn-lt"/>
            <a:ea typeface="Microsoft YaHei" panose="020B0503020204020204" pitchFamily="34" charset="-122"/>
          </a:endParaRPr>
        </a:p>
      </dgm:t>
    </dgm:pt>
    <dgm:pt modelId="{A73BB6DC-6BDF-644F-8C33-00DE3138CA68}" type="sibTrans" cxnId="{0C6DBF26-63F5-3B40-8CA7-99641B780D17}">
      <dgm:prSet custT="1"/>
      <dgm:spPr/>
      <dgm:t>
        <a:bodyPr/>
        <a:lstStyle/>
        <a:p>
          <a:pPr algn="ctr"/>
          <a:endParaRPr lang="zh-CN" altLang="en-US" sz="1100">
            <a:latin typeface="+mn-lt"/>
            <a:ea typeface="Microsoft YaHei" panose="020B0503020204020204" pitchFamily="34" charset="-122"/>
          </a:endParaRPr>
        </a:p>
      </dgm:t>
    </dgm:pt>
    <dgm:pt modelId="{B76877B3-4201-7B45-9DE3-5BDD3FCEA30F}">
      <dgm:prSet custT="1"/>
      <dgm:spPr/>
      <dgm:t>
        <a:bodyPr/>
        <a:lstStyle/>
        <a:p>
          <a:pPr algn="ctr"/>
          <a:r>
            <a:rPr lang="zh-CN" altLang="en-US" sz="1200" b="1" dirty="0">
              <a:latin typeface="+mn-lt"/>
              <a:ea typeface="Microsoft YaHei" panose="020B0503020204020204" pitchFamily="34" charset="-122"/>
            </a:rPr>
            <a:t>完全 </a:t>
          </a:r>
          <a:r>
            <a:rPr lang="en-US" altLang="zh-CN" sz="1200" b="1" dirty="0">
              <a:latin typeface="+mn-lt"/>
              <a:ea typeface="Microsoft YaHei" panose="020B0503020204020204" pitchFamily="34" charset="-122"/>
            </a:rPr>
            <a:t>mask</a:t>
          </a:r>
          <a:r>
            <a:rPr lang="zh-CN" altLang="en-US" sz="1200" b="1" dirty="0">
              <a:latin typeface="+mn-lt"/>
              <a:ea typeface="Microsoft YaHei" panose="020B0503020204020204" pitchFamily="34" charset="-122"/>
            </a:rPr>
            <a:t> 一些 </a:t>
          </a:r>
          <a:r>
            <a:rPr lang="en-US" altLang="zh-CN" sz="1200" b="1" dirty="0">
              <a:latin typeface="+mn-lt"/>
              <a:ea typeface="Microsoft YaHei" panose="020B0503020204020204" pitchFamily="34" charset="-122"/>
            </a:rPr>
            <a:t>cluster</a:t>
          </a:r>
          <a:r>
            <a:rPr lang="zh-CN" altLang="en-US" sz="1200" b="1" dirty="0">
              <a:latin typeface="+mn-lt"/>
              <a:ea typeface="Microsoft YaHei" panose="020B0503020204020204" pitchFamily="34" charset="-122"/>
            </a:rPr>
            <a:t> 的数据</a:t>
          </a:r>
          <a:endParaRPr lang="zh-CN" sz="1200" b="1" dirty="0">
            <a:latin typeface="+mn-lt"/>
            <a:ea typeface="Microsoft YaHei" panose="020B0503020204020204" pitchFamily="34" charset="-122"/>
          </a:endParaRPr>
        </a:p>
      </dgm:t>
    </dgm:pt>
    <dgm:pt modelId="{CFB3348A-18B7-014A-B69D-F087B1E4B558}" type="parTrans" cxnId="{AEE78206-DE79-FB4A-BBBB-5B0B6FDE07CF}">
      <dgm:prSet/>
      <dgm:spPr/>
      <dgm:t>
        <a:bodyPr/>
        <a:lstStyle/>
        <a:p>
          <a:pPr algn="ctr"/>
          <a:endParaRPr lang="zh-CN" altLang="en-US" sz="1100">
            <a:latin typeface="+mn-lt"/>
            <a:ea typeface="Microsoft YaHei" panose="020B0503020204020204" pitchFamily="34" charset="-122"/>
          </a:endParaRPr>
        </a:p>
      </dgm:t>
    </dgm:pt>
    <dgm:pt modelId="{B6725238-1DC8-9F4C-BE61-853030CBD2FA}" type="sibTrans" cxnId="{AEE78206-DE79-FB4A-BBBB-5B0B6FDE07CF}">
      <dgm:prSet/>
      <dgm:spPr/>
      <dgm:t>
        <a:bodyPr/>
        <a:lstStyle/>
        <a:p>
          <a:pPr algn="ctr"/>
          <a:endParaRPr lang="zh-CN" altLang="en-US" sz="1100">
            <a:latin typeface="+mn-lt"/>
            <a:ea typeface="Microsoft YaHei" panose="020B0503020204020204" pitchFamily="34" charset="-122"/>
          </a:endParaRPr>
        </a:p>
      </dgm:t>
    </dgm:pt>
    <dgm:pt modelId="{87A32AEE-E5D0-104D-AE14-2D182D642616}">
      <dgm:prSet custT="1"/>
      <dgm:spPr/>
      <dgm:t>
        <a:bodyPr/>
        <a:lstStyle/>
        <a:p>
          <a:pPr algn="ctr"/>
          <a:r>
            <a:rPr lang="zh-CN" altLang="en-US" sz="1100" dirty="0">
              <a:latin typeface="+mn-lt"/>
              <a:ea typeface="Microsoft YaHei" panose="020B0503020204020204" pitchFamily="34" charset="-122"/>
              <a:cs typeface="Calibri" panose="020F0502020204030204" pitchFamily="34" charset="0"/>
            </a:rPr>
            <a:t>每个 </a:t>
          </a:r>
          <a:r>
            <a:rPr lang="en-US" altLang="zh-CN" sz="1100" dirty="0">
              <a:latin typeface="+mn-lt"/>
              <a:ea typeface="Microsoft YaHei" panose="020B0503020204020204" pitchFamily="34" charset="-122"/>
              <a:cs typeface="Calibri" panose="020F0502020204030204" pitchFamily="34" charset="0"/>
            </a:rPr>
            <a:t>cluster</a:t>
          </a:r>
          <a:r>
            <a:rPr lang="zh-CN" altLang="en-US" sz="1100" dirty="0">
              <a:latin typeface="+mn-lt"/>
              <a:ea typeface="Microsoft YaHei" panose="020B0503020204020204" pitchFamily="34" charset="-122"/>
              <a:cs typeface="Calibri" panose="020F0502020204030204" pitchFamily="34" charset="0"/>
            </a:rPr>
            <a:t> 内被 </a:t>
          </a:r>
          <a:r>
            <a:rPr lang="en-US" altLang="zh-CN" sz="1100" dirty="0">
              <a:latin typeface="+mn-lt"/>
              <a:ea typeface="Microsoft YaHei" panose="020B0503020204020204" pitchFamily="34" charset="-122"/>
              <a:cs typeface="Calibri" panose="020F0502020204030204" pitchFamily="34" charset="0"/>
            </a:rPr>
            <a:t>mask</a:t>
          </a:r>
          <a:r>
            <a:rPr lang="zh-CN" altLang="en-US" sz="1100" dirty="0">
              <a:latin typeface="+mn-lt"/>
              <a:ea typeface="Microsoft YaHei" panose="020B0503020204020204" pitchFamily="34" charset="-122"/>
              <a:cs typeface="Calibri" panose="020F0502020204030204" pitchFamily="34" charset="0"/>
            </a:rPr>
            <a:t> 的值可以参考区域内相似的 </a:t>
          </a:r>
          <a:r>
            <a:rPr lang="en-US" altLang="zh-CN" sz="1100" dirty="0">
              <a:latin typeface="+mn-lt"/>
              <a:ea typeface="Microsoft YaHei" panose="020B0503020204020204" pitchFamily="34" charset="-122"/>
              <a:cs typeface="Calibri" panose="020F0502020204030204" pitchFamily="34" charset="0"/>
            </a:rPr>
            <a:t>ST</a:t>
          </a:r>
          <a:r>
            <a:rPr lang="zh-CN" altLang="en-US" sz="1100" dirty="0">
              <a:latin typeface="+mn-lt"/>
              <a:ea typeface="Microsoft YaHei" panose="020B0503020204020204" pitchFamily="34" charset="-122"/>
              <a:cs typeface="Calibri" panose="020F0502020204030204" pitchFamily="34" charset="0"/>
            </a:rPr>
            <a:t> 模式来轻松预测</a:t>
          </a:r>
        </a:p>
      </dgm:t>
    </dgm:pt>
    <dgm:pt modelId="{3D205893-F305-FC42-B64C-9F5CFA09013D}" type="parTrans" cxnId="{E8979A5C-61F4-0B45-942F-3DC145205385}">
      <dgm:prSet/>
      <dgm:spPr/>
      <dgm:t>
        <a:bodyPr/>
        <a:lstStyle/>
        <a:p>
          <a:pPr algn="ctr"/>
          <a:endParaRPr lang="zh-CN" altLang="en-US" sz="1100">
            <a:latin typeface="+mn-lt"/>
            <a:ea typeface="Microsoft YaHei" panose="020B0503020204020204" pitchFamily="34" charset="-122"/>
          </a:endParaRPr>
        </a:p>
      </dgm:t>
    </dgm:pt>
    <dgm:pt modelId="{0AC5F500-018A-B346-9312-52A511977CC9}" type="sibTrans" cxnId="{E8979A5C-61F4-0B45-942F-3DC145205385}">
      <dgm:prSet/>
      <dgm:spPr/>
      <dgm:t>
        <a:bodyPr/>
        <a:lstStyle/>
        <a:p>
          <a:pPr algn="ctr"/>
          <a:endParaRPr lang="zh-CN" altLang="en-US" sz="1100">
            <a:latin typeface="+mn-lt"/>
            <a:ea typeface="Microsoft YaHei" panose="020B0503020204020204" pitchFamily="34" charset="-122"/>
          </a:endParaRPr>
        </a:p>
      </dgm:t>
    </dgm:pt>
    <dgm:pt modelId="{2FCCBC10-A0C2-6E49-ABCE-18167307E46D}">
      <dgm:prSet custT="1"/>
      <dgm:spPr/>
      <dgm:t>
        <a:bodyPr/>
        <a:lstStyle/>
        <a:p>
          <a:pPr algn="ctr"/>
          <a:r>
            <a:rPr lang="zh-CN" altLang="en-US" sz="1100" dirty="0">
              <a:latin typeface="+mn-lt"/>
              <a:ea typeface="Microsoft YaHei" panose="020B0503020204020204" pitchFamily="34" charset="-122"/>
            </a:rPr>
            <a:t>减少这些 </a:t>
          </a:r>
          <a:r>
            <a:rPr lang="en-US" altLang="zh-CN" sz="1100" dirty="0">
              <a:latin typeface="+mn-lt"/>
              <a:ea typeface="Microsoft YaHei" panose="020B0503020204020204" pitchFamily="34" charset="-122"/>
              <a:cs typeface="Calibri" panose="020F0502020204030204" pitchFamily="34" charset="0"/>
            </a:rPr>
            <a:t>cluster</a:t>
          </a:r>
          <a:r>
            <a:rPr lang="zh-CN" altLang="en-US" sz="1100" dirty="0">
              <a:latin typeface="+mn-lt"/>
              <a:ea typeface="Microsoft YaHei" panose="020B0503020204020204" pitchFamily="34" charset="-122"/>
              <a:cs typeface="Calibri" panose="020F0502020204030204" pitchFamily="34" charset="0"/>
            </a:rPr>
            <a:t> </a:t>
          </a:r>
          <a:r>
            <a:rPr lang="zh-CN" altLang="en-US" sz="1100" dirty="0">
              <a:latin typeface="+mn-lt"/>
              <a:ea typeface="Microsoft YaHei" panose="020B0503020204020204" pitchFamily="34" charset="-122"/>
            </a:rPr>
            <a:t>的相关信息来增加对这些 </a:t>
          </a:r>
          <a:r>
            <a:rPr lang="en-US" altLang="zh-CN" sz="1100" dirty="0">
              <a:latin typeface="+mn-lt"/>
              <a:ea typeface="Microsoft YaHei" panose="020B0503020204020204" pitchFamily="34" charset="-122"/>
              <a:cs typeface="Calibri" panose="020F0502020204030204" pitchFamily="34" charset="0"/>
            </a:rPr>
            <a:t>cluster</a:t>
          </a:r>
          <a:r>
            <a:rPr lang="zh-CN" altLang="en-US" sz="1100" dirty="0">
              <a:latin typeface="+mn-lt"/>
              <a:ea typeface="Microsoft YaHei" panose="020B0503020204020204" pitchFamily="34" charset="-122"/>
              <a:cs typeface="Calibri" panose="020F0502020204030204" pitchFamily="34" charset="0"/>
            </a:rPr>
            <a:t> </a:t>
          </a:r>
          <a:r>
            <a:rPr lang="zh-CN" altLang="en-US" sz="1100" dirty="0">
              <a:latin typeface="+mn-lt"/>
              <a:ea typeface="Microsoft YaHei" panose="020B0503020204020204" pitchFamily="34" charset="-122"/>
            </a:rPr>
            <a:t>的预测难度</a:t>
          </a:r>
        </a:p>
      </dgm:t>
    </dgm:pt>
    <dgm:pt modelId="{26372434-4A12-FA44-AC63-F1FE2442FB17}" type="parTrans" cxnId="{07A32BE2-0715-084D-9055-469B2C8593BA}">
      <dgm:prSet/>
      <dgm:spPr/>
      <dgm:t>
        <a:bodyPr/>
        <a:lstStyle/>
        <a:p>
          <a:pPr algn="ctr"/>
          <a:endParaRPr lang="zh-CN" altLang="en-US" sz="1100">
            <a:latin typeface="+mn-lt"/>
            <a:ea typeface="Microsoft YaHei" panose="020B0503020204020204" pitchFamily="34" charset="-122"/>
          </a:endParaRPr>
        </a:p>
      </dgm:t>
    </dgm:pt>
    <dgm:pt modelId="{88EB0F90-405E-E74D-B629-AC396F3BC419}" type="sibTrans" cxnId="{07A32BE2-0715-084D-9055-469B2C8593BA}">
      <dgm:prSet/>
      <dgm:spPr/>
      <dgm:t>
        <a:bodyPr/>
        <a:lstStyle/>
        <a:p>
          <a:pPr algn="ctr"/>
          <a:endParaRPr lang="zh-CN" altLang="en-US" sz="1100">
            <a:latin typeface="+mn-lt"/>
            <a:ea typeface="Microsoft YaHei" panose="020B0503020204020204" pitchFamily="34" charset="-122"/>
          </a:endParaRPr>
        </a:p>
      </dgm:t>
    </dgm:pt>
    <dgm:pt modelId="{B9B6C406-AC66-F045-8742-C02B788BA860}">
      <dgm:prSet custT="1"/>
      <dgm:spPr/>
      <dgm:t>
        <a:bodyPr/>
        <a:lstStyle/>
        <a:p>
          <a:pPr algn="ctr"/>
          <a:r>
            <a:rPr lang="zh-CN" altLang="en-US" sz="1100" dirty="0">
              <a:latin typeface="+mn-lt"/>
              <a:ea typeface="Microsoft YaHei" panose="020B0503020204020204" pitchFamily="34" charset="-122"/>
            </a:rPr>
            <a:t>促进预训练模型的跨 </a:t>
          </a:r>
          <a:r>
            <a:rPr lang="en-US" altLang="zh-CN" sz="1100" dirty="0">
              <a:latin typeface="+mn-lt"/>
              <a:ea typeface="Microsoft YaHei" panose="020B0503020204020204" pitchFamily="34" charset="-122"/>
            </a:rPr>
            <a:t>cluster</a:t>
          </a:r>
          <a:r>
            <a:rPr lang="zh-CN" altLang="en-US" sz="1100" dirty="0">
              <a:latin typeface="+mn-lt"/>
              <a:ea typeface="Microsoft YaHei" panose="020B0503020204020204" pitchFamily="34" charset="-122"/>
            </a:rPr>
            <a:t> 知识传递能力</a:t>
          </a:r>
        </a:p>
      </dgm:t>
    </dgm:pt>
    <dgm:pt modelId="{AF6AE63F-113E-104D-B82A-C26F2F34B0FA}" type="parTrans" cxnId="{44E5BEF8-FA6F-5149-9D1A-F4867105D821}">
      <dgm:prSet/>
      <dgm:spPr/>
      <dgm:t>
        <a:bodyPr/>
        <a:lstStyle/>
        <a:p>
          <a:pPr algn="ctr"/>
          <a:endParaRPr lang="zh-CN" altLang="en-US" sz="1100">
            <a:latin typeface="+mn-lt"/>
            <a:ea typeface="Microsoft YaHei" panose="020B0503020204020204" pitchFamily="34" charset="-122"/>
          </a:endParaRPr>
        </a:p>
      </dgm:t>
    </dgm:pt>
    <dgm:pt modelId="{E9ABEE80-E262-A74E-BAFD-C86C5DFED322}" type="sibTrans" cxnId="{44E5BEF8-FA6F-5149-9D1A-F4867105D821}">
      <dgm:prSet/>
      <dgm:spPr/>
      <dgm:t>
        <a:bodyPr/>
        <a:lstStyle/>
        <a:p>
          <a:pPr algn="ctr"/>
          <a:endParaRPr lang="zh-CN" altLang="en-US" sz="1100">
            <a:latin typeface="+mn-lt"/>
            <a:ea typeface="Microsoft YaHei" panose="020B0503020204020204" pitchFamily="34" charset="-122"/>
          </a:endParaRPr>
        </a:p>
      </dgm:t>
    </dgm:pt>
    <dgm:pt modelId="{B4DA5E64-58F2-D442-A1B7-9581CD2DB6B7}" type="pres">
      <dgm:prSet presAssocID="{B693B3BA-F3FB-C648-9850-2D0A7B6B02E7}" presName="linearFlow" presStyleCnt="0">
        <dgm:presLayoutVars>
          <dgm:dir/>
          <dgm:animLvl val="lvl"/>
          <dgm:resizeHandles val="exact"/>
        </dgm:presLayoutVars>
      </dgm:prSet>
      <dgm:spPr/>
    </dgm:pt>
    <dgm:pt modelId="{95F9BC9A-F727-4A49-94DA-AEE470C05BED}" type="pres">
      <dgm:prSet presAssocID="{9BC9C24E-BE48-2044-95AE-8ABE80EE4C4E}" presName="composite" presStyleCnt="0"/>
      <dgm:spPr/>
    </dgm:pt>
    <dgm:pt modelId="{6D7DE3D3-125B-2D43-8D24-CE6A13941A3B}" type="pres">
      <dgm:prSet presAssocID="{9BC9C24E-BE48-2044-95AE-8ABE80EE4C4E}" presName="parTx" presStyleLbl="node1" presStyleIdx="0" presStyleCnt="3">
        <dgm:presLayoutVars>
          <dgm:chMax val="0"/>
          <dgm:chPref val="0"/>
          <dgm:bulletEnabled val="1"/>
        </dgm:presLayoutVars>
      </dgm:prSet>
      <dgm:spPr/>
    </dgm:pt>
    <dgm:pt modelId="{B8CC841D-71D9-B04C-85E5-2488C62268EE}" type="pres">
      <dgm:prSet presAssocID="{9BC9C24E-BE48-2044-95AE-8ABE80EE4C4E}" presName="parSh" presStyleLbl="node1" presStyleIdx="0" presStyleCnt="3"/>
      <dgm:spPr/>
    </dgm:pt>
    <dgm:pt modelId="{A889B89E-A1DF-9449-AA47-249D54E2EF97}" type="pres">
      <dgm:prSet presAssocID="{9BC9C24E-BE48-2044-95AE-8ABE80EE4C4E}" presName="desTx" presStyleLbl="fgAcc1" presStyleIdx="0" presStyleCnt="3">
        <dgm:presLayoutVars>
          <dgm:bulletEnabled val="1"/>
        </dgm:presLayoutVars>
      </dgm:prSet>
      <dgm:spPr/>
    </dgm:pt>
    <dgm:pt modelId="{E7EC435C-1100-6748-AB1B-880A58011778}" type="pres">
      <dgm:prSet presAssocID="{9CF87979-78CE-9E4B-B636-830D7F8D5F1D}" presName="sibTrans" presStyleLbl="sibTrans2D1" presStyleIdx="0" presStyleCnt="2"/>
      <dgm:spPr/>
    </dgm:pt>
    <dgm:pt modelId="{946543FE-E11C-4044-BD9F-D4408AA9EC73}" type="pres">
      <dgm:prSet presAssocID="{9CF87979-78CE-9E4B-B636-830D7F8D5F1D}" presName="connTx" presStyleLbl="sibTrans2D1" presStyleIdx="0" presStyleCnt="2"/>
      <dgm:spPr/>
    </dgm:pt>
    <dgm:pt modelId="{F02DF800-5331-B848-9128-B730544792DD}" type="pres">
      <dgm:prSet presAssocID="{6DFE55B0-1E96-2A44-9395-5618530AD47F}" presName="composite" presStyleCnt="0"/>
      <dgm:spPr/>
    </dgm:pt>
    <dgm:pt modelId="{788FF4A2-D08A-1A43-84CF-AEBD9557FAD0}" type="pres">
      <dgm:prSet presAssocID="{6DFE55B0-1E96-2A44-9395-5618530AD47F}" presName="parTx" presStyleLbl="node1" presStyleIdx="0" presStyleCnt="3">
        <dgm:presLayoutVars>
          <dgm:chMax val="0"/>
          <dgm:chPref val="0"/>
          <dgm:bulletEnabled val="1"/>
        </dgm:presLayoutVars>
      </dgm:prSet>
      <dgm:spPr/>
    </dgm:pt>
    <dgm:pt modelId="{34655BE9-2EB7-3942-8439-AFB2CD563A89}" type="pres">
      <dgm:prSet presAssocID="{6DFE55B0-1E96-2A44-9395-5618530AD47F}" presName="parSh" presStyleLbl="node1" presStyleIdx="1" presStyleCnt="3"/>
      <dgm:spPr/>
    </dgm:pt>
    <dgm:pt modelId="{28948280-AA73-C842-8897-5B78EC59C12D}" type="pres">
      <dgm:prSet presAssocID="{6DFE55B0-1E96-2A44-9395-5618530AD47F}" presName="desTx" presStyleLbl="fgAcc1" presStyleIdx="1" presStyleCnt="3">
        <dgm:presLayoutVars>
          <dgm:bulletEnabled val="1"/>
        </dgm:presLayoutVars>
      </dgm:prSet>
      <dgm:spPr/>
    </dgm:pt>
    <dgm:pt modelId="{33E64579-CAF8-254A-94C3-A9C6644AB3A9}" type="pres">
      <dgm:prSet presAssocID="{A73BB6DC-6BDF-644F-8C33-00DE3138CA68}" presName="sibTrans" presStyleLbl="sibTrans2D1" presStyleIdx="1" presStyleCnt="2"/>
      <dgm:spPr/>
    </dgm:pt>
    <dgm:pt modelId="{057538D2-6E8C-844C-A4F3-CCF97C2CADE3}" type="pres">
      <dgm:prSet presAssocID="{A73BB6DC-6BDF-644F-8C33-00DE3138CA68}" presName="connTx" presStyleLbl="sibTrans2D1" presStyleIdx="1" presStyleCnt="2"/>
      <dgm:spPr/>
    </dgm:pt>
    <dgm:pt modelId="{44F61149-F2CE-E34D-A378-2D247479C332}" type="pres">
      <dgm:prSet presAssocID="{B76877B3-4201-7B45-9DE3-5BDD3FCEA30F}" presName="composite" presStyleCnt="0"/>
      <dgm:spPr/>
    </dgm:pt>
    <dgm:pt modelId="{44270E65-F7F1-AD48-8FAB-950B486DF796}" type="pres">
      <dgm:prSet presAssocID="{B76877B3-4201-7B45-9DE3-5BDD3FCEA30F}" presName="parTx" presStyleLbl="node1" presStyleIdx="1" presStyleCnt="3">
        <dgm:presLayoutVars>
          <dgm:chMax val="0"/>
          <dgm:chPref val="0"/>
          <dgm:bulletEnabled val="1"/>
        </dgm:presLayoutVars>
      </dgm:prSet>
      <dgm:spPr/>
    </dgm:pt>
    <dgm:pt modelId="{E28FDC1F-6CB6-444F-A3B4-B5DBDC07E862}" type="pres">
      <dgm:prSet presAssocID="{B76877B3-4201-7B45-9DE3-5BDD3FCEA30F}" presName="parSh" presStyleLbl="node1" presStyleIdx="2" presStyleCnt="3"/>
      <dgm:spPr/>
    </dgm:pt>
    <dgm:pt modelId="{53C42401-6D0B-F14E-B1C7-6289A6AC5C47}" type="pres">
      <dgm:prSet presAssocID="{B76877B3-4201-7B45-9DE3-5BDD3FCEA30F}" presName="desTx" presStyleLbl="fgAcc1" presStyleIdx="2" presStyleCnt="3">
        <dgm:presLayoutVars>
          <dgm:bulletEnabled val="1"/>
        </dgm:presLayoutVars>
      </dgm:prSet>
      <dgm:spPr/>
    </dgm:pt>
  </dgm:ptLst>
  <dgm:cxnLst>
    <dgm:cxn modelId="{041FBF01-EE30-A847-8EE1-8AA0AFA3E1DE}" type="presOf" srcId="{2FCCBC10-A0C2-6E49-ABCE-18167307E46D}" destId="{28948280-AA73-C842-8897-5B78EC59C12D}" srcOrd="0" destOrd="0" presId="urn:microsoft.com/office/officeart/2005/8/layout/process3"/>
    <dgm:cxn modelId="{AEE78206-DE79-FB4A-BBBB-5B0B6FDE07CF}" srcId="{B693B3BA-F3FB-C648-9850-2D0A7B6B02E7}" destId="{B76877B3-4201-7B45-9DE3-5BDD3FCEA30F}" srcOrd="2" destOrd="0" parTransId="{CFB3348A-18B7-014A-B69D-F087B1E4B558}" sibTransId="{B6725238-1DC8-9F4C-BE61-853030CBD2FA}"/>
    <dgm:cxn modelId="{B4AE5010-2F7D-BA44-88CA-DABA5320BE1A}" type="presOf" srcId="{B76877B3-4201-7B45-9DE3-5BDD3FCEA30F}" destId="{E28FDC1F-6CB6-444F-A3B4-B5DBDC07E862}" srcOrd="1" destOrd="0" presId="urn:microsoft.com/office/officeart/2005/8/layout/process3"/>
    <dgm:cxn modelId="{70EC0D14-2250-E74F-A77D-37EAA0A655B5}" type="presOf" srcId="{6DFE55B0-1E96-2A44-9395-5618530AD47F}" destId="{34655BE9-2EB7-3942-8439-AFB2CD563A89}" srcOrd="1" destOrd="0" presId="urn:microsoft.com/office/officeart/2005/8/layout/process3"/>
    <dgm:cxn modelId="{07911824-3E6A-334E-8AB9-0D12CC0888FA}" type="presOf" srcId="{A73BB6DC-6BDF-644F-8C33-00DE3138CA68}" destId="{33E64579-CAF8-254A-94C3-A9C6644AB3A9}" srcOrd="0" destOrd="0" presId="urn:microsoft.com/office/officeart/2005/8/layout/process3"/>
    <dgm:cxn modelId="{0C6DBF26-63F5-3B40-8CA7-99641B780D17}" srcId="{B693B3BA-F3FB-C648-9850-2D0A7B6B02E7}" destId="{6DFE55B0-1E96-2A44-9395-5618530AD47F}" srcOrd="1" destOrd="0" parTransId="{1BE6EBEA-95AA-D943-98A3-E783037FAECC}" sibTransId="{A73BB6DC-6BDF-644F-8C33-00DE3138CA68}"/>
    <dgm:cxn modelId="{1467924B-3B59-1146-880D-9CE3FFDB9759}" type="presOf" srcId="{9CF87979-78CE-9E4B-B636-830D7F8D5F1D}" destId="{E7EC435C-1100-6748-AB1B-880A58011778}" srcOrd="0" destOrd="0" presId="urn:microsoft.com/office/officeart/2005/8/layout/process3"/>
    <dgm:cxn modelId="{FFA01457-0BF4-5942-B693-9DF0913BB51A}" type="presOf" srcId="{6DFE55B0-1E96-2A44-9395-5618530AD47F}" destId="{788FF4A2-D08A-1A43-84CF-AEBD9557FAD0}" srcOrd="0" destOrd="0" presId="urn:microsoft.com/office/officeart/2005/8/layout/process3"/>
    <dgm:cxn modelId="{E8979A5C-61F4-0B45-942F-3DC145205385}" srcId="{9BC9C24E-BE48-2044-95AE-8ABE80EE4C4E}" destId="{87A32AEE-E5D0-104D-AE14-2D182D642616}" srcOrd="0" destOrd="0" parTransId="{3D205893-F305-FC42-B64C-9F5CFA09013D}" sibTransId="{0AC5F500-018A-B346-9312-52A511977CC9}"/>
    <dgm:cxn modelId="{01C02663-EA62-6140-AFB2-7C26A66136B2}" type="presOf" srcId="{A73BB6DC-6BDF-644F-8C33-00DE3138CA68}" destId="{057538D2-6E8C-844C-A4F3-CCF97C2CADE3}" srcOrd="1" destOrd="0" presId="urn:microsoft.com/office/officeart/2005/8/layout/process3"/>
    <dgm:cxn modelId="{33D0FE6B-0049-EE49-9A40-682945CE8CED}" type="presOf" srcId="{B693B3BA-F3FB-C648-9850-2D0A7B6B02E7}" destId="{B4DA5E64-58F2-D442-A1B7-9581CD2DB6B7}" srcOrd="0" destOrd="0" presId="urn:microsoft.com/office/officeart/2005/8/layout/process3"/>
    <dgm:cxn modelId="{28EC32A8-0E14-6642-812E-FB8AFC99986F}" type="presOf" srcId="{B9B6C406-AC66-F045-8742-C02B788BA860}" destId="{53C42401-6D0B-F14E-B1C7-6289A6AC5C47}" srcOrd="0" destOrd="0" presId="urn:microsoft.com/office/officeart/2005/8/layout/process3"/>
    <dgm:cxn modelId="{FBCCD1B5-BBE0-BF46-9170-D5DCC3188465}" type="presOf" srcId="{B76877B3-4201-7B45-9DE3-5BDD3FCEA30F}" destId="{44270E65-F7F1-AD48-8FAB-950B486DF796}" srcOrd="0" destOrd="0" presId="urn:microsoft.com/office/officeart/2005/8/layout/process3"/>
    <dgm:cxn modelId="{B4B844CE-65B0-B34A-B152-89A608A53B44}" type="presOf" srcId="{9CF87979-78CE-9E4B-B636-830D7F8D5F1D}" destId="{946543FE-E11C-4044-BD9F-D4408AA9EC73}" srcOrd="1" destOrd="0" presId="urn:microsoft.com/office/officeart/2005/8/layout/process3"/>
    <dgm:cxn modelId="{07A32BE2-0715-084D-9055-469B2C8593BA}" srcId="{6DFE55B0-1E96-2A44-9395-5618530AD47F}" destId="{2FCCBC10-A0C2-6E49-ABCE-18167307E46D}" srcOrd="0" destOrd="0" parTransId="{26372434-4A12-FA44-AC63-F1FE2442FB17}" sibTransId="{88EB0F90-405E-E74D-B629-AC396F3BC419}"/>
    <dgm:cxn modelId="{E30C8EE9-E1DD-E84D-9759-A520CE98233B}" type="presOf" srcId="{9BC9C24E-BE48-2044-95AE-8ABE80EE4C4E}" destId="{6D7DE3D3-125B-2D43-8D24-CE6A13941A3B}" srcOrd="0" destOrd="0" presId="urn:microsoft.com/office/officeart/2005/8/layout/process3"/>
    <dgm:cxn modelId="{C31E75EB-5ECC-7C42-BD3D-9F85B4A470DD}" type="presOf" srcId="{9BC9C24E-BE48-2044-95AE-8ABE80EE4C4E}" destId="{B8CC841D-71D9-B04C-85E5-2488C62268EE}" srcOrd="1" destOrd="0" presId="urn:microsoft.com/office/officeart/2005/8/layout/process3"/>
    <dgm:cxn modelId="{44E5BEF8-FA6F-5149-9D1A-F4867105D821}" srcId="{B76877B3-4201-7B45-9DE3-5BDD3FCEA30F}" destId="{B9B6C406-AC66-F045-8742-C02B788BA860}" srcOrd="0" destOrd="0" parTransId="{AF6AE63F-113E-104D-B82A-C26F2F34B0FA}" sibTransId="{E9ABEE80-E262-A74E-BAFD-C86C5DFED322}"/>
    <dgm:cxn modelId="{70310CFB-450F-754D-B979-2BB75D38C20B}" type="presOf" srcId="{87A32AEE-E5D0-104D-AE14-2D182D642616}" destId="{A889B89E-A1DF-9449-AA47-249D54E2EF97}" srcOrd="0" destOrd="0" presId="urn:microsoft.com/office/officeart/2005/8/layout/process3"/>
    <dgm:cxn modelId="{CC4DF1FE-393B-764A-86F4-8E6836045FED}" srcId="{B693B3BA-F3FB-C648-9850-2D0A7B6B02E7}" destId="{9BC9C24E-BE48-2044-95AE-8ABE80EE4C4E}" srcOrd="0" destOrd="0" parTransId="{186580EF-BC04-AB4C-B9AA-E03DC2D0F6A6}" sibTransId="{9CF87979-78CE-9E4B-B636-830D7F8D5F1D}"/>
    <dgm:cxn modelId="{E35C7DE5-A299-0B45-82FA-123B2B7A660A}" type="presParOf" srcId="{B4DA5E64-58F2-D442-A1B7-9581CD2DB6B7}" destId="{95F9BC9A-F727-4A49-94DA-AEE470C05BED}" srcOrd="0" destOrd="0" presId="urn:microsoft.com/office/officeart/2005/8/layout/process3"/>
    <dgm:cxn modelId="{487F7D7A-6EDE-3740-91A6-5F18E35ABBB5}" type="presParOf" srcId="{95F9BC9A-F727-4A49-94DA-AEE470C05BED}" destId="{6D7DE3D3-125B-2D43-8D24-CE6A13941A3B}" srcOrd="0" destOrd="0" presId="urn:microsoft.com/office/officeart/2005/8/layout/process3"/>
    <dgm:cxn modelId="{10F4A924-74C2-DD49-820C-875DDD6588C9}" type="presParOf" srcId="{95F9BC9A-F727-4A49-94DA-AEE470C05BED}" destId="{B8CC841D-71D9-B04C-85E5-2488C62268EE}" srcOrd="1" destOrd="0" presId="urn:microsoft.com/office/officeart/2005/8/layout/process3"/>
    <dgm:cxn modelId="{FC2FB0DE-81E1-E845-AD00-A6B6C3333649}" type="presParOf" srcId="{95F9BC9A-F727-4A49-94DA-AEE470C05BED}" destId="{A889B89E-A1DF-9449-AA47-249D54E2EF97}" srcOrd="2" destOrd="0" presId="urn:microsoft.com/office/officeart/2005/8/layout/process3"/>
    <dgm:cxn modelId="{A25C242F-AF5C-6041-B7A0-C5F94440F5E0}" type="presParOf" srcId="{B4DA5E64-58F2-D442-A1B7-9581CD2DB6B7}" destId="{E7EC435C-1100-6748-AB1B-880A58011778}" srcOrd="1" destOrd="0" presId="urn:microsoft.com/office/officeart/2005/8/layout/process3"/>
    <dgm:cxn modelId="{5EA1A63C-D108-F843-8A07-23795840378D}" type="presParOf" srcId="{E7EC435C-1100-6748-AB1B-880A58011778}" destId="{946543FE-E11C-4044-BD9F-D4408AA9EC73}" srcOrd="0" destOrd="0" presId="urn:microsoft.com/office/officeart/2005/8/layout/process3"/>
    <dgm:cxn modelId="{B8796E39-F58F-5048-A0BC-EB2B7FF2305A}" type="presParOf" srcId="{B4DA5E64-58F2-D442-A1B7-9581CD2DB6B7}" destId="{F02DF800-5331-B848-9128-B730544792DD}" srcOrd="2" destOrd="0" presId="urn:microsoft.com/office/officeart/2005/8/layout/process3"/>
    <dgm:cxn modelId="{A50D9CAD-CE91-AB42-8077-7884A9A31723}" type="presParOf" srcId="{F02DF800-5331-B848-9128-B730544792DD}" destId="{788FF4A2-D08A-1A43-84CF-AEBD9557FAD0}" srcOrd="0" destOrd="0" presId="urn:microsoft.com/office/officeart/2005/8/layout/process3"/>
    <dgm:cxn modelId="{78BDD10D-7C50-084E-866C-B674F8DA1097}" type="presParOf" srcId="{F02DF800-5331-B848-9128-B730544792DD}" destId="{34655BE9-2EB7-3942-8439-AFB2CD563A89}" srcOrd="1" destOrd="0" presId="urn:microsoft.com/office/officeart/2005/8/layout/process3"/>
    <dgm:cxn modelId="{1A10DF07-1EA0-7640-B04B-F0DACE5B735C}" type="presParOf" srcId="{F02DF800-5331-B848-9128-B730544792DD}" destId="{28948280-AA73-C842-8897-5B78EC59C12D}" srcOrd="2" destOrd="0" presId="urn:microsoft.com/office/officeart/2005/8/layout/process3"/>
    <dgm:cxn modelId="{5D503D69-8D05-7B4A-961F-0BE60F421EA1}" type="presParOf" srcId="{B4DA5E64-58F2-D442-A1B7-9581CD2DB6B7}" destId="{33E64579-CAF8-254A-94C3-A9C6644AB3A9}" srcOrd="3" destOrd="0" presId="urn:microsoft.com/office/officeart/2005/8/layout/process3"/>
    <dgm:cxn modelId="{50FFEBB1-8960-2E40-8820-1D43FBE3D7E1}" type="presParOf" srcId="{33E64579-CAF8-254A-94C3-A9C6644AB3A9}" destId="{057538D2-6E8C-844C-A4F3-CCF97C2CADE3}" srcOrd="0" destOrd="0" presId="urn:microsoft.com/office/officeart/2005/8/layout/process3"/>
    <dgm:cxn modelId="{3F470F3C-26C3-E34E-95B7-9CAFB09FDE8D}" type="presParOf" srcId="{B4DA5E64-58F2-D442-A1B7-9581CD2DB6B7}" destId="{44F61149-F2CE-E34D-A378-2D247479C332}" srcOrd="4" destOrd="0" presId="urn:microsoft.com/office/officeart/2005/8/layout/process3"/>
    <dgm:cxn modelId="{7CEBCBC2-4232-C641-ACC5-33BE79F108E6}" type="presParOf" srcId="{44F61149-F2CE-E34D-A378-2D247479C332}" destId="{44270E65-F7F1-AD48-8FAB-950B486DF796}" srcOrd="0" destOrd="0" presId="urn:microsoft.com/office/officeart/2005/8/layout/process3"/>
    <dgm:cxn modelId="{817DBFEB-1D2B-DF43-BE09-71D200C361D2}" type="presParOf" srcId="{44F61149-F2CE-E34D-A378-2D247479C332}" destId="{E28FDC1F-6CB6-444F-A3B4-B5DBDC07E862}" srcOrd="1" destOrd="0" presId="urn:microsoft.com/office/officeart/2005/8/layout/process3"/>
    <dgm:cxn modelId="{31A848BA-0DCC-7C42-8B2F-CC136222C8E7}" type="presParOf" srcId="{44F61149-F2CE-E34D-A378-2D247479C332}" destId="{53C42401-6D0B-F14E-B1C7-6289A6AC5C47}"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841D-71D9-B04C-85E5-2488C62268EE}">
      <dsp:nvSpPr>
        <dsp:cNvPr id="0" name=""/>
        <dsp:cNvSpPr/>
      </dsp:nvSpPr>
      <dsp:spPr>
        <a:xfrm>
          <a:off x="3258" y="11092"/>
          <a:ext cx="1481743" cy="9504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ctr" defTabSz="533400">
            <a:lnSpc>
              <a:spcPct val="90000"/>
            </a:lnSpc>
            <a:spcBef>
              <a:spcPct val="0"/>
            </a:spcBef>
            <a:spcAft>
              <a:spcPct val="35000"/>
            </a:spcAft>
            <a:buNone/>
          </a:pPr>
          <a:r>
            <a:rPr kumimoji="1" lang="en-US" sz="1200" b="1" kern="1200" dirty="0" err="1">
              <a:latin typeface="+mn-lt"/>
              <a:ea typeface="Microsoft YaHei" panose="020B0503020204020204" pitchFamily="34" charset="-122"/>
              <a:cs typeface="Calibri" panose="020F0502020204030204" pitchFamily="34" charset="0"/>
            </a:rPr>
            <a:t>每个</a:t>
          </a:r>
          <a:r>
            <a:rPr kumimoji="1" lang="en-US" sz="1200" b="1" kern="1200" dirty="0">
              <a:latin typeface="+mn-lt"/>
              <a:ea typeface="Microsoft YaHei" panose="020B0503020204020204" pitchFamily="34" charset="-122"/>
              <a:cs typeface="Calibri" panose="020F0502020204030204" pitchFamily="34" charset="0"/>
            </a:rPr>
            <a:t> cluster</a:t>
          </a:r>
          <a:r>
            <a:rPr kumimoji="1" lang="zh-CN" altLang="en-US" sz="1200" b="1" kern="1200" dirty="0">
              <a:latin typeface="+mn-lt"/>
              <a:ea typeface="Microsoft YaHei" panose="020B0503020204020204" pitchFamily="34" charset="-122"/>
              <a:cs typeface="Calibri" panose="020F0502020204030204" pitchFamily="34" charset="0"/>
            </a:rPr>
            <a:t> </a:t>
          </a:r>
          <a:r>
            <a:rPr kumimoji="1" lang="en-US" sz="1200" b="1" kern="1200" dirty="0" err="1">
              <a:latin typeface="+mn-lt"/>
              <a:ea typeface="Microsoft YaHei" panose="020B0503020204020204" pitchFamily="34" charset="-122"/>
              <a:cs typeface="Calibri" panose="020F0502020204030204" pitchFamily="34" charset="0"/>
            </a:rPr>
            <a:t>随机</a:t>
          </a:r>
          <a:r>
            <a:rPr kumimoji="1" lang="zh-CN" altLang="en-US" sz="1200" b="1" kern="1200" dirty="0">
              <a:latin typeface="+mn-lt"/>
              <a:ea typeface="Microsoft YaHei" panose="020B0503020204020204" pitchFamily="34" charset="-122"/>
              <a:cs typeface="Calibri" panose="020F0502020204030204" pitchFamily="34" charset="0"/>
            </a:rPr>
            <a:t> </a:t>
          </a:r>
          <a:r>
            <a:rPr kumimoji="1" lang="en-US" altLang="zh-CN" sz="1200" b="1" kern="1200" dirty="0">
              <a:latin typeface="+mn-lt"/>
              <a:ea typeface="Microsoft YaHei" panose="020B0503020204020204" pitchFamily="34" charset="-122"/>
              <a:cs typeface="Calibri" panose="020F0502020204030204" pitchFamily="34" charset="0"/>
            </a:rPr>
            <a:t>mask</a:t>
          </a:r>
          <a:r>
            <a:rPr kumimoji="1" lang="zh-CN" altLang="en-US" sz="1200" b="1" kern="1200" dirty="0">
              <a:latin typeface="+mn-lt"/>
              <a:ea typeface="Microsoft YaHei" panose="020B0503020204020204" pitchFamily="34" charset="-122"/>
              <a:cs typeface="Calibri" panose="020F0502020204030204" pitchFamily="34" charset="0"/>
            </a:rPr>
            <a:t> 一部分</a:t>
          </a:r>
          <a:endParaRPr lang="zh-CN" sz="1200" b="1" kern="1200" dirty="0">
            <a:latin typeface="+mn-lt"/>
            <a:ea typeface="Microsoft YaHei" panose="020B0503020204020204" pitchFamily="34" charset="-122"/>
            <a:cs typeface="Calibri" panose="020F0502020204030204" pitchFamily="34" charset="0"/>
          </a:endParaRPr>
        </a:p>
      </dsp:txBody>
      <dsp:txXfrm>
        <a:off x="3258" y="11092"/>
        <a:ext cx="1481743" cy="592697"/>
      </dsp:txXfrm>
    </dsp:sp>
    <dsp:sp modelId="{A889B89E-A1DF-9449-AA47-249D54E2EF97}">
      <dsp:nvSpPr>
        <dsp:cNvPr id="0" name=""/>
        <dsp:cNvSpPr/>
      </dsp:nvSpPr>
      <dsp:spPr>
        <a:xfrm>
          <a:off x="306748" y="603790"/>
          <a:ext cx="1481743" cy="12672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zh-CN" altLang="en-US" sz="1100" kern="1200" dirty="0">
              <a:latin typeface="+mn-lt"/>
              <a:ea typeface="Microsoft YaHei" panose="020B0503020204020204" pitchFamily="34" charset="-122"/>
              <a:cs typeface="Calibri" panose="020F0502020204030204" pitchFamily="34" charset="0"/>
            </a:rPr>
            <a:t>每个 </a:t>
          </a:r>
          <a:r>
            <a:rPr lang="en-US" altLang="zh-CN" sz="1100" kern="1200" dirty="0">
              <a:latin typeface="+mn-lt"/>
              <a:ea typeface="Microsoft YaHei" panose="020B0503020204020204" pitchFamily="34" charset="-122"/>
              <a:cs typeface="Calibri" panose="020F0502020204030204" pitchFamily="34" charset="0"/>
            </a:rPr>
            <a:t>cluster</a:t>
          </a:r>
          <a:r>
            <a:rPr lang="zh-CN" altLang="en-US" sz="1100" kern="1200" dirty="0">
              <a:latin typeface="+mn-lt"/>
              <a:ea typeface="Microsoft YaHei" panose="020B0503020204020204" pitchFamily="34" charset="-122"/>
              <a:cs typeface="Calibri" panose="020F0502020204030204" pitchFamily="34" charset="0"/>
            </a:rPr>
            <a:t> 内被 </a:t>
          </a:r>
          <a:r>
            <a:rPr lang="en-US" altLang="zh-CN" sz="1100" kern="1200" dirty="0">
              <a:latin typeface="+mn-lt"/>
              <a:ea typeface="Microsoft YaHei" panose="020B0503020204020204" pitchFamily="34" charset="-122"/>
              <a:cs typeface="Calibri" panose="020F0502020204030204" pitchFamily="34" charset="0"/>
            </a:rPr>
            <a:t>mask</a:t>
          </a:r>
          <a:r>
            <a:rPr lang="zh-CN" altLang="en-US" sz="1100" kern="1200" dirty="0">
              <a:latin typeface="+mn-lt"/>
              <a:ea typeface="Microsoft YaHei" panose="020B0503020204020204" pitchFamily="34" charset="-122"/>
              <a:cs typeface="Calibri" panose="020F0502020204030204" pitchFamily="34" charset="0"/>
            </a:rPr>
            <a:t> 的值可以参考区域内相似的 </a:t>
          </a:r>
          <a:r>
            <a:rPr lang="en-US" altLang="zh-CN" sz="1100" kern="1200" dirty="0">
              <a:latin typeface="+mn-lt"/>
              <a:ea typeface="Microsoft YaHei" panose="020B0503020204020204" pitchFamily="34" charset="-122"/>
              <a:cs typeface="Calibri" panose="020F0502020204030204" pitchFamily="34" charset="0"/>
            </a:rPr>
            <a:t>ST</a:t>
          </a:r>
          <a:r>
            <a:rPr lang="zh-CN" altLang="en-US" sz="1100" kern="1200" dirty="0">
              <a:latin typeface="+mn-lt"/>
              <a:ea typeface="Microsoft YaHei" panose="020B0503020204020204" pitchFamily="34" charset="-122"/>
              <a:cs typeface="Calibri" panose="020F0502020204030204" pitchFamily="34" charset="0"/>
            </a:rPr>
            <a:t> 模式来轻松预测</a:t>
          </a:r>
        </a:p>
      </dsp:txBody>
      <dsp:txXfrm>
        <a:off x="343863" y="640905"/>
        <a:ext cx="1407513" cy="1192970"/>
      </dsp:txXfrm>
    </dsp:sp>
    <dsp:sp modelId="{E7EC435C-1100-6748-AB1B-880A58011778}">
      <dsp:nvSpPr>
        <dsp:cNvPr id="0" name=""/>
        <dsp:cNvSpPr/>
      </dsp:nvSpPr>
      <dsp:spPr>
        <a:xfrm>
          <a:off x="1709629" y="122985"/>
          <a:ext cx="476209" cy="3689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n-lt"/>
            <a:ea typeface="Microsoft YaHei" panose="020B0503020204020204" pitchFamily="34" charset="-122"/>
          </a:endParaRPr>
        </a:p>
      </dsp:txBody>
      <dsp:txXfrm>
        <a:off x="1709629" y="196767"/>
        <a:ext cx="365536" cy="221347"/>
      </dsp:txXfrm>
    </dsp:sp>
    <dsp:sp modelId="{34655BE9-2EB7-3942-8439-AFB2CD563A89}">
      <dsp:nvSpPr>
        <dsp:cNvPr id="0" name=""/>
        <dsp:cNvSpPr/>
      </dsp:nvSpPr>
      <dsp:spPr>
        <a:xfrm>
          <a:off x="2383510" y="11092"/>
          <a:ext cx="1481743" cy="9504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icrosoft YaHei" panose="020B0503020204020204" pitchFamily="34" charset="-122"/>
            </a:rPr>
            <a:t>逐渐增加某些 </a:t>
          </a:r>
          <a:r>
            <a:rPr lang="en-US" altLang="zh-CN" sz="1200" b="1" kern="1200" dirty="0">
              <a:latin typeface="+mn-lt"/>
              <a:ea typeface="Microsoft YaHei" panose="020B0503020204020204" pitchFamily="34" charset="-122"/>
            </a:rPr>
            <a:t>cluster</a:t>
          </a:r>
          <a:r>
            <a:rPr lang="zh-CN" altLang="en-US" sz="1200" b="1" kern="1200" dirty="0">
              <a:latin typeface="+mn-lt"/>
              <a:ea typeface="Microsoft YaHei" panose="020B0503020204020204" pitchFamily="34" charset="-122"/>
            </a:rPr>
            <a:t> </a:t>
          </a:r>
          <a:r>
            <a:rPr lang="en-US" altLang="zh-CN" sz="1200" b="1" kern="1200" dirty="0">
              <a:latin typeface="+mn-lt"/>
              <a:ea typeface="Microsoft YaHei" panose="020B0503020204020204" pitchFamily="34" charset="-122"/>
            </a:rPr>
            <a:t>mask</a:t>
          </a:r>
          <a:r>
            <a:rPr lang="zh-CN" altLang="en-US" sz="1200" b="1" kern="1200" dirty="0">
              <a:latin typeface="+mn-lt"/>
              <a:ea typeface="Microsoft YaHei" panose="020B0503020204020204" pitchFamily="34" charset="-122"/>
            </a:rPr>
            <a:t> 的比例</a:t>
          </a:r>
          <a:endParaRPr lang="zh-CN" sz="1200" b="1" kern="1200" dirty="0">
            <a:latin typeface="+mn-lt"/>
            <a:ea typeface="Microsoft YaHei" panose="020B0503020204020204" pitchFamily="34" charset="-122"/>
          </a:endParaRPr>
        </a:p>
      </dsp:txBody>
      <dsp:txXfrm>
        <a:off x="2383510" y="11092"/>
        <a:ext cx="1481743" cy="592697"/>
      </dsp:txXfrm>
    </dsp:sp>
    <dsp:sp modelId="{28948280-AA73-C842-8897-5B78EC59C12D}">
      <dsp:nvSpPr>
        <dsp:cNvPr id="0" name=""/>
        <dsp:cNvSpPr/>
      </dsp:nvSpPr>
      <dsp:spPr>
        <a:xfrm>
          <a:off x="2687000" y="603790"/>
          <a:ext cx="1481743" cy="12672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zh-CN" altLang="en-US" sz="1100" kern="1200" dirty="0">
              <a:latin typeface="+mn-lt"/>
              <a:ea typeface="Microsoft YaHei" panose="020B0503020204020204" pitchFamily="34" charset="-122"/>
            </a:rPr>
            <a:t>减少这些 </a:t>
          </a:r>
          <a:r>
            <a:rPr lang="en-US" altLang="zh-CN" sz="1100" kern="1200" dirty="0">
              <a:latin typeface="+mn-lt"/>
              <a:ea typeface="Microsoft YaHei" panose="020B0503020204020204" pitchFamily="34" charset="-122"/>
              <a:cs typeface="Calibri" panose="020F0502020204030204" pitchFamily="34" charset="0"/>
            </a:rPr>
            <a:t>cluster</a:t>
          </a:r>
          <a:r>
            <a:rPr lang="zh-CN" altLang="en-US" sz="1100" kern="1200" dirty="0">
              <a:latin typeface="+mn-lt"/>
              <a:ea typeface="Microsoft YaHei" panose="020B0503020204020204" pitchFamily="34" charset="-122"/>
              <a:cs typeface="Calibri" panose="020F0502020204030204" pitchFamily="34" charset="0"/>
            </a:rPr>
            <a:t> </a:t>
          </a:r>
          <a:r>
            <a:rPr lang="zh-CN" altLang="en-US" sz="1100" kern="1200" dirty="0">
              <a:latin typeface="+mn-lt"/>
              <a:ea typeface="Microsoft YaHei" panose="020B0503020204020204" pitchFamily="34" charset="-122"/>
            </a:rPr>
            <a:t>的相关信息来增加对这些 </a:t>
          </a:r>
          <a:r>
            <a:rPr lang="en-US" altLang="zh-CN" sz="1100" kern="1200" dirty="0">
              <a:latin typeface="+mn-lt"/>
              <a:ea typeface="Microsoft YaHei" panose="020B0503020204020204" pitchFamily="34" charset="-122"/>
              <a:cs typeface="Calibri" panose="020F0502020204030204" pitchFamily="34" charset="0"/>
            </a:rPr>
            <a:t>cluster</a:t>
          </a:r>
          <a:r>
            <a:rPr lang="zh-CN" altLang="en-US" sz="1100" kern="1200" dirty="0">
              <a:latin typeface="+mn-lt"/>
              <a:ea typeface="Microsoft YaHei" panose="020B0503020204020204" pitchFamily="34" charset="-122"/>
              <a:cs typeface="Calibri" panose="020F0502020204030204" pitchFamily="34" charset="0"/>
            </a:rPr>
            <a:t> </a:t>
          </a:r>
          <a:r>
            <a:rPr lang="zh-CN" altLang="en-US" sz="1100" kern="1200" dirty="0">
              <a:latin typeface="+mn-lt"/>
              <a:ea typeface="Microsoft YaHei" panose="020B0503020204020204" pitchFamily="34" charset="-122"/>
            </a:rPr>
            <a:t>的预测难度</a:t>
          </a:r>
        </a:p>
      </dsp:txBody>
      <dsp:txXfrm>
        <a:off x="2724115" y="640905"/>
        <a:ext cx="1407513" cy="1192970"/>
      </dsp:txXfrm>
    </dsp:sp>
    <dsp:sp modelId="{33E64579-CAF8-254A-94C3-A9C6644AB3A9}">
      <dsp:nvSpPr>
        <dsp:cNvPr id="0" name=""/>
        <dsp:cNvSpPr/>
      </dsp:nvSpPr>
      <dsp:spPr>
        <a:xfrm>
          <a:off x="4089881" y="122985"/>
          <a:ext cx="476209" cy="3689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n-lt"/>
            <a:ea typeface="Microsoft YaHei" panose="020B0503020204020204" pitchFamily="34" charset="-122"/>
          </a:endParaRPr>
        </a:p>
      </dsp:txBody>
      <dsp:txXfrm>
        <a:off x="4089881" y="196767"/>
        <a:ext cx="365536" cy="221347"/>
      </dsp:txXfrm>
    </dsp:sp>
    <dsp:sp modelId="{E28FDC1F-6CB6-444F-A3B4-B5DBDC07E862}">
      <dsp:nvSpPr>
        <dsp:cNvPr id="0" name=""/>
        <dsp:cNvSpPr/>
      </dsp:nvSpPr>
      <dsp:spPr>
        <a:xfrm>
          <a:off x="4763762" y="11092"/>
          <a:ext cx="1481743" cy="9504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ctr" defTabSz="533400">
            <a:lnSpc>
              <a:spcPct val="90000"/>
            </a:lnSpc>
            <a:spcBef>
              <a:spcPct val="0"/>
            </a:spcBef>
            <a:spcAft>
              <a:spcPct val="35000"/>
            </a:spcAft>
            <a:buNone/>
          </a:pPr>
          <a:r>
            <a:rPr lang="zh-CN" altLang="en-US" sz="1200" b="1" kern="1200" dirty="0">
              <a:latin typeface="+mn-lt"/>
              <a:ea typeface="Microsoft YaHei" panose="020B0503020204020204" pitchFamily="34" charset="-122"/>
            </a:rPr>
            <a:t>完全 </a:t>
          </a:r>
          <a:r>
            <a:rPr lang="en-US" altLang="zh-CN" sz="1200" b="1" kern="1200" dirty="0">
              <a:latin typeface="+mn-lt"/>
              <a:ea typeface="Microsoft YaHei" panose="020B0503020204020204" pitchFamily="34" charset="-122"/>
            </a:rPr>
            <a:t>mask</a:t>
          </a:r>
          <a:r>
            <a:rPr lang="zh-CN" altLang="en-US" sz="1200" b="1" kern="1200" dirty="0">
              <a:latin typeface="+mn-lt"/>
              <a:ea typeface="Microsoft YaHei" panose="020B0503020204020204" pitchFamily="34" charset="-122"/>
            </a:rPr>
            <a:t> 一些 </a:t>
          </a:r>
          <a:r>
            <a:rPr lang="en-US" altLang="zh-CN" sz="1200" b="1" kern="1200" dirty="0">
              <a:latin typeface="+mn-lt"/>
              <a:ea typeface="Microsoft YaHei" panose="020B0503020204020204" pitchFamily="34" charset="-122"/>
            </a:rPr>
            <a:t>cluster</a:t>
          </a:r>
          <a:r>
            <a:rPr lang="zh-CN" altLang="en-US" sz="1200" b="1" kern="1200" dirty="0">
              <a:latin typeface="+mn-lt"/>
              <a:ea typeface="Microsoft YaHei" panose="020B0503020204020204" pitchFamily="34" charset="-122"/>
            </a:rPr>
            <a:t> 的数据</a:t>
          </a:r>
          <a:endParaRPr lang="zh-CN" sz="1200" b="1" kern="1200" dirty="0">
            <a:latin typeface="+mn-lt"/>
            <a:ea typeface="Microsoft YaHei" panose="020B0503020204020204" pitchFamily="34" charset="-122"/>
          </a:endParaRPr>
        </a:p>
      </dsp:txBody>
      <dsp:txXfrm>
        <a:off x="4763762" y="11092"/>
        <a:ext cx="1481743" cy="592697"/>
      </dsp:txXfrm>
    </dsp:sp>
    <dsp:sp modelId="{53C42401-6D0B-F14E-B1C7-6289A6AC5C47}">
      <dsp:nvSpPr>
        <dsp:cNvPr id="0" name=""/>
        <dsp:cNvSpPr/>
      </dsp:nvSpPr>
      <dsp:spPr>
        <a:xfrm>
          <a:off x="5067252" y="603790"/>
          <a:ext cx="1481743" cy="12672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zh-CN" altLang="en-US" sz="1100" kern="1200" dirty="0">
              <a:latin typeface="+mn-lt"/>
              <a:ea typeface="Microsoft YaHei" panose="020B0503020204020204" pitchFamily="34" charset="-122"/>
            </a:rPr>
            <a:t>促进预训练模型的跨 </a:t>
          </a:r>
          <a:r>
            <a:rPr lang="en-US" altLang="zh-CN" sz="1100" kern="1200" dirty="0">
              <a:latin typeface="+mn-lt"/>
              <a:ea typeface="Microsoft YaHei" panose="020B0503020204020204" pitchFamily="34" charset="-122"/>
            </a:rPr>
            <a:t>cluster</a:t>
          </a:r>
          <a:r>
            <a:rPr lang="zh-CN" altLang="en-US" sz="1100" kern="1200" dirty="0">
              <a:latin typeface="+mn-lt"/>
              <a:ea typeface="Microsoft YaHei" panose="020B0503020204020204" pitchFamily="34" charset="-122"/>
            </a:rPr>
            <a:t> 知识传递能力</a:t>
          </a:r>
        </a:p>
      </dsp:txBody>
      <dsp:txXfrm>
        <a:off x="5104367" y="640905"/>
        <a:ext cx="1407513" cy="11929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2024/1/24</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时空图生成式预</a:t>
            </a:r>
            <a:r>
              <a:rPr kumimoji="1" lang="zh-CN" altLang="en-US"/>
              <a:t>训练的工作</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4269814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但是还要考虑到时空图的特性，就是我一开始讲挑战的的时候提到的。所以还需要设计特定的表征学习方法。</a:t>
            </a:r>
            <a:endParaRPr kumimoji="1" lang="en-US" altLang="zh-CN" dirty="0"/>
          </a:p>
          <a:p>
            <a:endParaRPr kumimoji="1" lang="en-US" altLang="zh-CN" dirty="0"/>
          </a:p>
          <a:p>
            <a:r>
              <a:rPr kumimoji="1" lang="zh-CN" altLang="en-US" dirty="0"/>
              <a:t>模型总体设计就是这样。第一个模块就是为了获得</a:t>
            </a:r>
            <a:r>
              <a:rPr kumimoji="1" lang="en-US" altLang="zh-CN" dirty="0">
                <a:solidFill>
                  <a:schemeClr val="accent1"/>
                </a:solidFill>
                <a:latin typeface="Microsoft YaHei" panose="020B0503020204020204" pitchFamily="34" charset="-122"/>
                <a:ea typeface="Microsoft YaHei" panose="020B0503020204020204" pitchFamily="34" charset="-122"/>
              </a:rPr>
              <a:t>customized representations</a:t>
            </a:r>
            <a:r>
              <a:rPr kumimoji="1" lang="zh-CN" altLang="en-US" dirty="0">
                <a:solidFill>
                  <a:schemeClr val="accent1"/>
                </a:solidFill>
                <a:latin typeface="Microsoft YaHei" panose="020B0503020204020204" pitchFamily="34" charset="-122"/>
                <a:ea typeface="Microsoft YaHei" panose="020B0503020204020204" pitchFamily="34" charset="-122"/>
              </a:rPr>
              <a:t>。第二第三就是为了获得层次化的特征。第二个用超图聚类获取高层次的信息，第三个就是层次间信息的学习。</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endParaRPr kumimoji="1" lang="en-US" altLang="zh-CN" dirty="0">
              <a:solidFill>
                <a:schemeClr val="accent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chemeClr val="accent1"/>
                </a:solidFill>
                <a:latin typeface="Microsoft YaHei" panose="020B0503020204020204" pitchFamily="34" charset="-122"/>
                <a:ea typeface="Microsoft YaHei" panose="020B0503020204020204" pitchFamily="34" charset="-122"/>
              </a:rPr>
              <a:t>最后其实还有一个</a:t>
            </a:r>
            <a:r>
              <a:rPr kumimoji="1" lang="zh-CN" altLang="en-US" dirty="0">
                <a:solidFill>
                  <a:schemeClr val="tx1"/>
                </a:solidFill>
                <a:latin typeface="Microsoft YaHei" panose="020B0503020204020204" pitchFamily="34" charset="-122"/>
                <a:ea typeface="Microsoft YaHei" panose="020B0503020204020204" pitchFamily="34" charset="-122"/>
              </a:rPr>
              <a:t>自适应 </a:t>
            </a:r>
            <a:r>
              <a:rPr kumimoji="1" lang="en-US" altLang="zh-CN" dirty="0">
                <a:solidFill>
                  <a:schemeClr val="tx1"/>
                </a:solidFill>
                <a:latin typeface="Microsoft YaHei" panose="020B0503020204020204" pitchFamily="34" charset="-122"/>
                <a:ea typeface="Microsoft YaHei" panose="020B0503020204020204" pitchFamily="34" charset="-122"/>
              </a:rPr>
              <a:t>mask</a:t>
            </a:r>
            <a:r>
              <a:rPr kumimoji="1" lang="zh-CN" altLang="en-US" dirty="0">
                <a:solidFill>
                  <a:schemeClr val="tx1"/>
                </a:solidFill>
                <a:latin typeface="Microsoft YaHei" panose="020B0503020204020204" pitchFamily="34" charset="-122"/>
                <a:ea typeface="Microsoft YaHei" panose="020B0503020204020204" pitchFamily="34" charset="-122"/>
              </a:rPr>
              <a:t> 策略进行预训练</a:t>
            </a:r>
            <a:endParaRPr kumimoji="1" lang="en-US" altLang="zh-CN" dirty="0"/>
          </a:p>
          <a:p>
            <a:endParaRPr kumimoji="1" lang="en-US" altLang="zh-CN" dirty="0"/>
          </a:p>
          <a:p>
            <a:endParaRPr kumimoji="1" lang="en-US" altLang="zh-CN" dirty="0"/>
          </a:p>
          <a:p>
            <a:r>
              <a:rPr kumimoji="1" lang="zh-CN" altLang="en-US" dirty="0"/>
              <a:t>所以他结合时空图特点来设计，表征学习策略（钱前三个），最后使得预训练模型有比较大的建模能力。</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13623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首先第一部分就是获得定制的时空模式表征。</a:t>
            </a:r>
            <a:endParaRPr kumimoji="1" lang="en-US" altLang="zh-CN" dirty="0"/>
          </a:p>
          <a:p>
            <a:endParaRPr kumimoji="1" lang="en-US" altLang="zh-CN" dirty="0"/>
          </a:p>
          <a:p>
            <a:r>
              <a:rPr kumimoji="1" lang="zh-CN" altLang="en-US" dirty="0"/>
              <a:t>对于时序特征的</a:t>
            </a:r>
            <a:r>
              <a:rPr kumimoji="1" lang="en-US" altLang="zh-CN" dirty="0"/>
              <a:t>encoding</a:t>
            </a:r>
            <a:r>
              <a:rPr kumimoji="1" lang="zh-CN" altLang="en-US" dirty="0"/>
              <a:t>，其实就是一个线性变换。但是它用到了空间特征</a:t>
            </a:r>
            <a:r>
              <a:rPr kumimoji="1" lang="en-US" altLang="zh-CN" dirty="0"/>
              <a:t>encoding</a:t>
            </a:r>
            <a:r>
              <a:rPr kumimoji="1" lang="zh-CN" altLang="en-US" dirty="0"/>
              <a:t>的内容，这里就是一个超图消息传递。</a:t>
            </a:r>
            <a:endParaRPr kumimoji="1" lang="en-US" altLang="zh-CN" dirty="0"/>
          </a:p>
          <a:p>
            <a:endParaRPr kumimoji="1" lang="en-US" altLang="zh-CN" dirty="0"/>
          </a:p>
          <a:p>
            <a:r>
              <a:rPr kumimoji="1" lang="zh-CN" altLang="en-US" dirty="0"/>
              <a:t>然后这里面的时间个性化参数，以及空间的个性化的参数，也就是这个超图，是可以学习的。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34656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接下来就是层次化的学习。第一步就是学习多个簇，得到高层次的信息。首先就是获得节点表征，就是把前面</a:t>
            </a:r>
            <a:r>
              <a:rPr kumimoji="1" lang="en-US" altLang="zh-CN" dirty="0"/>
              <a:t>encoding</a:t>
            </a:r>
            <a:r>
              <a:rPr kumimoji="1" lang="zh-CN" altLang="en-US" dirty="0"/>
              <a:t>的表征经过线性变换，然后</a:t>
            </a:r>
            <a:r>
              <a:rPr kumimoji="1" lang="en-US" altLang="zh-CN" dirty="0"/>
              <a:t>squash</a:t>
            </a:r>
            <a:r>
              <a:rPr kumimoji="1" lang="zh-CN" altLang="en-US" dirty="0"/>
              <a:t>压缩。</a:t>
            </a:r>
            <a:endParaRPr kumimoji="1" lang="en-US" altLang="zh-CN" dirty="0"/>
          </a:p>
          <a:p>
            <a:r>
              <a:rPr kumimoji="1" lang="zh-CN" altLang="en-US" dirty="0"/>
              <a:t>然后再计算每个节点到每个超边之间的转移信息。其实就相当</a:t>
            </a:r>
            <a:r>
              <a:rPr lang="zh-CN" altLang="en-US" b="0" i="0" dirty="0">
                <a:solidFill>
                  <a:srgbClr val="D1D5DB"/>
                </a:solidFill>
                <a:effectLst/>
                <a:latin typeface="Söhne"/>
              </a:rPr>
              <a:t>考虑了节点和超边关系后的节点嵌入</a:t>
            </a:r>
            <a:endParaRPr lang="en-US" altLang="zh-CN" b="0" i="0" dirty="0">
              <a:solidFill>
                <a:srgbClr val="D1D5DB"/>
              </a:solidFill>
              <a:effectLst/>
              <a:latin typeface="Söhne"/>
            </a:endParaRPr>
          </a:p>
          <a:p>
            <a:endParaRPr kumimoji="1" lang="en-US" altLang="zh-CN" b="0" i="0" dirty="0">
              <a:solidFill>
                <a:srgbClr val="D1D5DB"/>
              </a:solidFill>
              <a:effectLst/>
              <a:latin typeface="Söhne"/>
            </a:endParaRPr>
          </a:p>
          <a:p>
            <a:r>
              <a:rPr kumimoji="1" lang="zh-CN" altLang="en-US" b="0" i="0" dirty="0">
                <a:solidFill>
                  <a:srgbClr val="D1D5DB"/>
                </a:solidFill>
                <a:effectLst/>
                <a:latin typeface="Söhne"/>
              </a:rPr>
              <a:t>接下来就是他所说的动态路由。通过这几个式子来更新超边的表征以及节点的表征，根据语义相似性迭代更新，提高超图的聚类能力，并促进了节点间依赖关系的全局建模。</a:t>
            </a:r>
            <a:endParaRPr kumimoji="1" lang="en-US" altLang="zh-CN" b="0" i="0" dirty="0">
              <a:solidFill>
                <a:srgbClr val="D1D5DB"/>
              </a:solidFill>
              <a:effectLst/>
              <a:latin typeface="Söhne"/>
            </a:endParaRPr>
          </a:p>
          <a:p>
            <a:endParaRPr kumimoji="1" lang="en-US" altLang="zh-CN" dirty="0"/>
          </a:p>
          <a:p>
            <a:endParaRPr kumimoji="1" lang="en-US" altLang="zh-CN" dirty="0"/>
          </a:p>
          <a:p>
            <a:r>
              <a:rPr kumimoji="1" lang="en-US" altLang="zh-CN" dirty="0"/>
              <a:t>//</a:t>
            </a:r>
            <a:r>
              <a:rPr kumimoji="1" lang="zh-CN" altLang="en-US" dirty="0"/>
              <a:t> 胶囊网络里面有个动态路由，</a:t>
            </a:r>
            <a:r>
              <a:rPr lang="zh-CN" altLang="en-US" dirty="0"/>
              <a:t>权重</a:t>
            </a:r>
            <a:r>
              <a:rPr lang="zh-CN" altLang="en-US" b="0" i="0" dirty="0">
                <a:solidFill>
                  <a:srgbClr val="414141"/>
                </a:solidFill>
                <a:effectLst/>
                <a:latin typeface="-apple-system"/>
              </a:rPr>
              <a:t>决定当前胶囊将其输出发送到哪个更高级的胶囊，所以对应到这边就是那个节点发送到哪个超边。</a:t>
            </a:r>
            <a:endParaRPr kumimoji="1" lang="zh-CN" altLang="en-US" dirty="0"/>
          </a:p>
          <a:p>
            <a:endParaRPr kumimoji="1" lang="en-US" altLang="zh-CN" b="0" i="0" dirty="0">
              <a:solidFill>
                <a:srgbClr val="D1D5DB"/>
              </a:solidFill>
              <a:effectLst/>
              <a:latin typeface="Söhne"/>
            </a:endParaRPr>
          </a:p>
          <a:p>
            <a:endParaRPr kumimoji="1" lang="en-US" altLang="zh-CN" b="0" i="0" dirty="0">
              <a:solidFill>
                <a:srgbClr val="D1D5DB"/>
              </a:solidFill>
              <a:effectLst/>
              <a:latin typeface="Söhne"/>
            </a:endParaRPr>
          </a:p>
          <a:p>
            <a:endParaRPr kumimoji="1" lang="zh-CN" altLang="en-US" dirty="0"/>
          </a:p>
          <a:p>
            <a:r>
              <a:rPr kumimoji="1" lang="en-US" altLang="zh-CN" dirty="0"/>
              <a:t>1. \( s_{</a:t>
            </a:r>
            <a:r>
              <a:rPr kumimoji="1" lang="en-US" altLang="zh-CN" dirty="0" err="1"/>
              <a:t>i,t</a:t>
            </a:r>
            <a:r>
              <a:rPr kumimoji="1" lang="en-US" altLang="zh-CN" dirty="0"/>
              <a:t>}^j \) </a:t>
            </a:r>
            <a:r>
              <a:rPr kumimoji="1" lang="zh-CN" altLang="en-US" dirty="0"/>
              <a:t>表示第 </a:t>
            </a:r>
            <a:r>
              <a:rPr kumimoji="1" lang="en-US" altLang="zh-CN" dirty="0"/>
              <a:t>j </a:t>
            </a:r>
            <a:r>
              <a:rPr kumimoji="1" lang="zh-CN" altLang="en-US" dirty="0"/>
              <a:t>次迭代的超边嵌入，它是通过对所有区域 </a:t>
            </a:r>
            <a:r>
              <a:rPr kumimoji="1" lang="en-US" altLang="zh-CN" dirty="0"/>
              <a:t>r </a:t>
            </a:r>
            <a:r>
              <a:rPr kumimoji="1" lang="zh-CN" altLang="en-US" dirty="0"/>
              <a:t>的超边</a:t>
            </a:r>
            <a:r>
              <a:rPr kumimoji="1" lang="en-US" altLang="zh-CN" dirty="0"/>
              <a:t>-</a:t>
            </a:r>
            <a:r>
              <a:rPr kumimoji="1" lang="zh-CN" altLang="en-US" dirty="0"/>
              <a:t>区域权重 </a:t>
            </a:r>
            <a:r>
              <a:rPr kumimoji="1" lang="en-US" altLang="zh-CN" dirty="0"/>
              <a:t>\( c_{</a:t>
            </a:r>
            <a:r>
              <a:rPr kumimoji="1" lang="en-US" altLang="zh-CN" dirty="0" err="1"/>
              <a:t>i,r,t</a:t>
            </a:r>
            <a:r>
              <a:rPr kumimoji="1" lang="en-US" altLang="zh-CN" dirty="0"/>
              <a:t>}^j \) </a:t>
            </a:r>
            <a:r>
              <a:rPr kumimoji="1" lang="zh-CN" altLang="en-US" dirty="0"/>
              <a:t>和区域连接嵌入 </a:t>
            </a:r>
            <a:r>
              <a:rPr kumimoji="1" lang="en-US" altLang="zh-CN" dirty="0"/>
              <a:t>\( \hat{v}_{</a:t>
            </a:r>
            <a:r>
              <a:rPr kumimoji="1" lang="en-US" altLang="zh-CN" dirty="0" err="1"/>
              <a:t>i|r,t</a:t>
            </a:r>
            <a:r>
              <a:rPr kumimoji="1" lang="en-US" altLang="zh-CN" dirty="0"/>
              <a:t>} \) </a:t>
            </a:r>
            <a:r>
              <a:rPr kumimoji="1" lang="zh-CN" altLang="en-US" dirty="0"/>
              <a:t>的加权和计算得到的。</a:t>
            </a:r>
          </a:p>
          <a:p>
            <a:endParaRPr kumimoji="1" lang="zh-CN" altLang="en-US" dirty="0"/>
          </a:p>
          <a:p>
            <a:r>
              <a:rPr kumimoji="1" lang="en-US" altLang="zh-CN" dirty="0"/>
              <a:t>\[ s_{</a:t>
            </a:r>
            <a:r>
              <a:rPr kumimoji="1" lang="en-US" altLang="zh-CN" dirty="0" err="1"/>
              <a:t>i,t</a:t>
            </a:r>
            <a:r>
              <a:rPr kumimoji="1" lang="en-US" altLang="zh-CN" dirty="0"/>
              <a:t>}^j = \sum_{r=1}^{R} c_{</a:t>
            </a:r>
            <a:r>
              <a:rPr kumimoji="1" lang="en-US" altLang="zh-CN" dirty="0" err="1"/>
              <a:t>i,r,t</a:t>
            </a:r>
            <a:r>
              <a:rPr kumimoji="1" lang="en-US" altLang="zh-CN" dirty="0"/>
              <a:t>}^j \hat{v}_{</a:t>
            </a:r>
            <a:r>
              <a:rPr kumimoji="1" lang="en-US" altLang="zh-CN" dirty="0" err="1"/>
              <a:t>i|r,t</a:t>
            </a:r>
            <a:r>
              <a:rPr kumimoji="1" lang="en-US" altLang="zh-CN" dirty="0"/>
              <a:t>} \]</a:t>
            </a:r>
          </a:p>
          <a:p>
            <a:endParaRPr kumimoji="1" lang="en-US" altLang="zh-CN" dirty="0"/>
          </a:p>
          <a:p>
            <a:r>
              <a:rPr kumimoji="1" lang="en-US" altLang="zh-CN" dirty="0"/>
              <a:t>2. \( c_{</a:t>
            </a:r>
            <a:r>
              <a:rPr kumimoji="1" lang="en-US" altLang="zh-CN" dirty="0" err="1"/>
              <a:t>i,r,t</a:t>
            </a:r>
            <a:r>
              <a:rPr kumimoji="1" lang="en-US" altLang="zh-CN" dirty="0"/>
              <a:t>}^j \) </a:t>
            </a:r>
            <a:r>
              <a:rPr kumimoji="1" lang="zh-CN" altLang="en-US" dirty="0"/>
              <a:t>是超边</a:t>
            </a:r>
            <a:r>
              <a:rPr kumimoji="1" lang="en-US" altLang="zh-CN" dirty="0"/>
              <a:t>-</a:t>
            </a:r>
            <a:r>
              <a:rPr kumimoji="1" lang="zh-CN" altLang="en-US" dirty="0"/>
              <a:t>区域之间的软分配权重，通过 </a:t>
            </a:r>
            <a:r>
              <a:rPr kumimoji="1" lang="en-US" altLang="zh-CN" dirty="0" err="1"/>
              <a:t>softmax</a:t>
            </a:r>
            <a:r>
              <a:rPr kumimoji="1" lang="en-US" altLang="zh-CN" dirty="0"/>
              <a:t> </a:t>
            </a:r>
            <a:r>
              <a:rPr kumimoji="1" lang="zh-CN" altLang="en-US" dirty="0"/>
              <a:t>函数计算，这个函数会对所有区域的权重进行归一化，使得每个区域对于超边的贡献度分布在</a:t>
            </a:r>
            <a:r>
              <a:rPr kumimoji="1" lang="en-US" altLang="zh-CN" dirty="0"/>
              <a:t>0</a:t>
            </a:r>
            <a:r>
              <a:rPr kumimoji="1" lang="zh-CN" altLang="en-US" dirty="0"/>
              <a:t>到</a:t>
            </a:r>
            <a:r>
              <a:rPr kumimoji="1" lang="en-US" altLang="zh-CN" dirty="0"/>
              <a:t>1</a:t>
            </a:r>
            <a:r>
              <a:rPr kumimoji="1" lang="zh-CN" altLang="en-US" dirty="0"/>
              <a:t>之间，并且所有区域的权重加起来为</a:t>
            </a:r>
            <a:r>
              <a:rPr kumimoji="1" lang="en-US" altLang="zh-CN" dirty="0"/>
              <a:t>1</a:t>
            </a:r>
            <a:r>
              <a:rPr kumimoji="1" lang="zh-CN" altLang="en-US" dirty="0"/>
              <a:t>。</a:t>
            </a:r>
          </a:p>
          <a:p>
            <a:endParaRPr kumimoji="1" lang="zh-CN" altLang="en-US" dirty="0"/>
          </a:p>
          <a:p>
            <a:r>
              <a:rPr kumimoji="1" lang="en-US" altLang="zh-CN" dirty="0"/>
              <a:t>\[ c_{</a:t>
            </a:r>
            <a:r>
              <a:rPr kumimoji="1" lang="en-US" altLang="zh-CN" dirty="0" err="1"/>
              <a:t>i,r,t</a:t>
            </a:r>
            <a:r>
              <a:rPr kumimoji="1" lang="en-US" altLang="zh-CN" dirty="0"/>
              <a:t>}^j = \frac{\exp(b_{</a:t>
            </a:r>
            <a:r>
              <a:rPr kumimoji="1" lang="en-US" altLang="zh-CN" dirty="0" err="1"/>
              <a:t>i,r,t</a:t>
            </a:r>
            <a:r>
              <a:rPr kumimoji="1" lang="en-US" altLang="zh-CN" dirty="0"/>
              <a:t>}^j)}{\sum_{r} \exp(b_{</a:t>
            </a:r>
            <a:r>
              <a:rPr kumimoji="1" lang="en-US" altLang="zh-CN" dirty="0" err="1"/>
              <a:t>i,r,t</a:t>
            </a:r>
            <a:r>
              <a:rPr kumimoji="1" lang="en-US" altLang="zh-CN" dirty="0"/>
              <a:t>}^j)} \]</a:t>
            </a:r>
          </a:p>
          <a:p>
            <a:endParaRPr kumimoji="1" lang="en-US" altLang="zh-CN" dirty="0"/>
          </a:p>
          <a:p>
            <a:r>
              <a:rPr kumimoji="1" lang="en-US" altLang="zh-CN" dirty="0"/>
              <a:t>3. \( b_{</a:t>
            </a:r>
            <a:r>
              <a:rPr kumimoji="1" lang="en-US" altLang="zh-CN" dirty="0" err="1"/>
              <a:t>i,r,t</a:t>
            </a:r>
            <a:r>
              <a:rPr kumimoji="1" lang="en-US" altLang="zh-CN" dirty="0"/>
              <a:t>}^j \) </a:t>
            </a:r>
            <a:r>
              <a:rPr kumimoji="1" lang="zh-CN" altLang="en-US" dirty="0"/>
              <a:t>是路由系数，它是基于前一次迭代的超边嵌入 </a:t>
            </a:r>
            <a:r>
              <a:rPr kumimoji="1" lang="en-US" altLang="zh-CN" dirty="0"/>
              <a:t>\( s_{</a:t>
            </a:r>
            <a:r>
              <a:rPr kumimoji="1" lang="en-US" altLang="zh-CN" dirty="0" err="1"/>
              <a:t>i,t</a:t>
            </a:r>
            <a:r>
              <a:rPr kumimoji="1" lang="en-US" altLang="zh-CN" dirty="0"/>
              <a:t>}^{j-1} \) </a:t>
            </a:r>
            <a:r>
              <a:rPr kumimoji="1" lang="zh-CN" altLang="en-US" dirty="0"/>
              <a:t>和当前区域的连接嵌入 </a:t>
            </a:r>
            <a:r>
              <a:rPr kumimoji="1" lang="en-US" altLang="zh-CN" dirty="0"/>
              <a:t>\( \hat{v}_{</a:t>
            </a:r>
            <a:r>
              <a:rPr kumimoji="1" lang="en-US" altLang="zh-CN" dirty="0" err="1"/>
              <a:t>r,t</a:t>
            </a:r>
            <a:r>
              <a:rPr kumimoji="1" lang="en-US" altLang="zh-CN" dirty="0"/>
              <a:t>} \) </a:t>
            </a:r>
            <a:r>
              <a:rPr kumimoji="1" lang="zh-CN" altLang="en-US" dirty="0"/>
              <a:t>来更新的。这里使用了 </a:t>
            </a:r>
            <a:r>
              <a:rPr kumimoji="1" lang="en-US" altLang="zh-CN" dirty="0"/>
              <a:t>`squash` </a:t>
            </a:r>
            <a:r>
              <a:rPr kumimoji="1" lang="zh-CN" altLang="en-US" dirty="0"/>
              <a:t>函数来确保嵌入的长度保持在</a:t>
            </a:r>
            <a:r>
              <a:rPr kumimoji="1" lang="en-US" altLang="zh-CN" dirty="0"/>
              <a:t>0</a:t>
            </a:r>
            <a:r>
              <a:rPr kumimoji="1" lang="zh-CN" altLang="en-US" dirty="0"/>
              <a:t>和</a:t>
            </a:r>
            <a:r>
              <a:rPr kumimoji="1" lang="en-US" altLang="zh-CN" dirty="0"/>
              <a:t>1</a:t>
            </a:r>
            <a:r>
              <a:rPr kumimoji="1" lang="zh-CN" altLang="en-US" dirty="0"/>
              <a:t>之间。</a:t>
            </a:r>
          </a:p>
          <a:p>
            <a:endParaRPr kumimoji="1" lang="zh-CN" altLang="en-US" dirty="0"/>
          </a:p>
          <a:p>
            <a:r>
              <a:rPr kumimoji="1" lang="en-US" altLang="zh-CN" dirty="0"/>
              <a:t>\[ b_{</a:t>
            </a:r>
            <a:r>
              <a:rPr kumimoji="1" lang="en-US" altLang="zh-CN" dirty="0" err="1"/>
              <a:t>i,r,t</a:t>
            </a:r>
            <a:r>
              <a:rPr kumimoji="1" lang="en-US" altLang="zh-CN" dirty="0"/>
              <a:t>}^j = b_{</a:t>
            </a:r>
            <a:r>
              <a:rPr kumimoji="1" lang="en-US" altLang="zh-CN" dirty="0" err="1"/>
              <a:t>i,r,t</a:t>
            </a:r>
            <a:r>
              <a:rPr kumimoji="1" lang="en-US" altLang="zh-CN" dirty="0"/>
              <a:t>}^{j-1} + v_{</a:t>
            </a:r>
            <a:r>
              <a:rPr kumimoji="1" lang="en-US" altLang="zh-CN" dirty="0" err="1"/>
              <a:t>r,t</a:t>
            </a:r>
            <a:r>
              <a:rPr kumimoji="1" lang="en-US" altLang="zh-CN" dirty="0"/>
              <a:t>}^T squash(s_{</a:t>
            </a:r>
            <a:r>
              <a:rPr kumimoji="1" lang="en-US" altLang="zh-CN" dirty="0" err="1"/>
              <a:t>i,t</a:t>
            </a:r>
            <a:r>
              <a:rPr kumimoji="1" lang="en-US" altLang="zh-CN" dirty="0"/>
              <a:t>}^{j-1}) \]</a:t>
            </a:r>
          </a:p>
          <a:p>
            <a:endParaRPr kumimoji="1" lang="en-US" altLang="zh-CN" dirty="0"/>
          </a:p>
          <a:p>
            <a:r>
              <a:rPr kumimoji="1" lang="zh-CN" altLang="en-US" dirty="0"/>
              <a:t>在这个迭代过程中，</a:t>
            </a:r>
            <a:r>
              <a:rPr kumimoji="1" lang="en-US" altLang="zh-CN" dirty="0"/>
              <a:t>\( b_{</a:t>
            </a:r>
            <a:r>
              <a:rPr kumimoji="1" lang="en-US" altLang="zh-CN" dirty="0" err="1"/>
              <a:t>i,r,t</a:t>
            </a:r>
            <a:r>
              <a:rPr kumimoji="1" lang="en-US" altLang="zh-CN" dirty="0"/>
              <a:t>}^j \) </a:t>
            </a:r>
            <a:r>
              <a:rPr kumimoji="1" lang="zh-CN" altLang="en-US" dirty="0"/>
              <a:t>和 </a:t>
            </a:r>
            <a:r>
              <a:rPr kumimoji="1" lang="en-US" altLang="zh-CN" dirty="0"/>
              <a:t>\( s_{</a:t>
            </a:r>
            <a:r>
              <a:rPr kumimoji="1" lang="en-US" altLang="zh-CN" dirty="0" err="1"/>
              <a:t>i,t</a:t>
            </a:r>
            <a:r>
              <a:rPr kumimoji="1" lang="en-US" altLang="zh-CN" dirty="0"/>
              <a:t>}^j \) </a:t>
            </a:r>
            <a:r>
              <a:rPr kumimoji="1" lang="zh-CN" altLang="en-US" dirty="0"/>
              <a:t>相互调整，通过这种方式可以更好地捕捉区域之间的关系得分和超边的表征。通过多次迭代，这个机制能够使超边的表征更加精确，更好地反映出区域之间的语义相似性。这个过程是胶囊网络中的关键部分，因为它允许网络学习到更深层次的特征和更复杂的内部表示。</a:t>
            </a:r>
            <a:endParaRPr kumimoji="1"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272169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获得超边的表征之后，就相当于获得了更高层次的信息，那么在这个高层次上，也要进行消息传递，</a:t>
            </a:r>
            <a:r>
              <a:rPr kumimoji="1" lang="zh-CN" altLang="en-US" sz="12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学习</a:t>
            </a:r>
            <a:r>
              <a:rPr kumimoji="1" lang="zh-CN" altLang="en-US"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簇之间</a:t>
            </a:r>
            <a:r>
              <a:rPr kumimoji="1" lang="zh-CN" altLang="en-US" sz="12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的相关性</a:t>
            </a:r>
            <a:endParaRPr kumimoji="1" lang="zh-CN" altLang="en-US"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a:p>
            <a:r>
              <a:rPr kumimoji="1" lang="zh-CN" altLang="en-US" dirty="0"/>
              <a:t>。</a:t>
            </a:r>
            <a:endParaRPr kumimoji="1" lang="en-US" altLang="zh-CN" dirty="0"/>
          </a:p>
          <a:p>
            <a:endParaRPr kumimoji="1" lang="en-US" altLang="zh-CN" dirty="0"/>
          </a:p>
          <a:p>
            <a:r>
              <a:rPr kumimoji="1" lang="zh-CN" altLang="en-US" dirty="0"/>
              <a:t>最后将更新后的高层次的表征，传递回原始的节点，获得新的节点表征</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412730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上面就是所有的涉及到表征学习的部分。</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接下来还有一个关于预训练的设计。作者设计了一个从简单到难的</a:t>
            </a:r>
            <a:r>
              <a:rPr kumimoji="1" lang="en-US" altLang="zh-CN" dirty="0"/>
              <a:t>mask</a:t>
            </a:r>
            <a:r>
              <a:rPr kumimoji="1" lang="zh-CN" altLang="en-US" dirty="0"/>
              <a:t>机制。最开始的时候，</a:t>
            </a:r>
            <a:r>
              <a:rPr kumimoji="1" lang="en-US" altLang="zh-CN" sz="1200" b="1" dirty="0" err="1">
                <a:latin typeface="+mn-lt"/>
                <a:ea typeface="Microsoft YaHei" panose="020B0503020204020204" pitchFamily="34" charset="-122"/>
                <a:cs typeface="Calibri" panose="020F0502020204030204" pitchFamily="34" charset="0"/>
              </a:rPr>
              <a:t>每个</a:t>
            </a:r>
            <a:r>
              <a:rPr kumimoji="1" lang="en-US" altLang="zh-CN" sz="1200" b="1" dirty="0">
                <a:latin typeface="+mn-lt"/>
                <a:ea typeface="Microsoft YaHei" panose="020B0503020204020204" pitchFamily="34" charset="-122"/>
                <a:cs typeface="Calibri" panose="020F0502020204030204" pitchFamily="34" charset="0"/>
              </a:rPr>
              <a:t> cluster</a:t>
            </a:r>
            <a:r>
              <a:rPr kumimoji="1" lang="zh-CN" altLang="en-US" sz="1200" b="1" dirty="0">
                <a:latin typeface="+mn-lt"/>
                <a:ea typeface="Microsoft YaHei" panose="020B0503020204020204" pitchFamily="34" charset="-122"/>
                <a:cs typeface="Calibri" panose="020F0502020204030204" pitchFamily="34" charset="0"/>
              </a:rPr>
              <a:t> </a:t>
            </a:r>
            <a:r>
              <a:rPr kumimoji="1" lang="en-US" altLang="zh-CN" sz="1200" b="1" dirty="0" err="1">
                <a:latin typeface="+mn-lt"/>
                <a:ea typeface="Microsoft YaHei" panose="020B0503020204020204" pitchFamily="34" charset="-122"/>
                <a:cs typeface="Calibri" panose="020F0502020204030204" pitchFamily="34" charset="0"/>
              </a:rPr>
              <a:t>随机</a:t>
            </a:r>
            <a:r>
              <a:rPr kumimoji="1" lang="zh-CN" altLang="en-US" sz="1200" b="1" dirty="0">
                <a:latin typeface="+mn-lt"/>
                <a:ea typeface="Microsoft YaHei" panose="020B0503020204020204" pitchFamily="34" charset="-122"/>
                <a:cs typeface="Calibri" panose="020F0502020204030204" pitchFamily="34" charset="0"/>
              </a:rPr>
              <a:t> </a:t>
            </a:r>
            <a:r>
              <a:rPr kumimoji="1" lang="en-US" altLang="zh-CN" sz="1200" b="1" dirty="0">
                <a:latin typeface="+mn-lt"/>
                <a:ea typeface="Microsoft YaHei" panose="020B0503020204020204" pitchFamily="34" charset="-122"/>
                <a:cs typeface="Calibri" panose="020F0502020204030204" pitchFamily="34" charset="0"/>
              </a:rPr>
              <a:t>mask</a:t>
            </a:r>
            <a:r>
              <a:rPr kumimoji="1" lang="zh-CN" altLang="en-US" sz="1200" b="1" dirty="0">
                <a:latin typeface="+mn-lt"/>
                <a:ea typeface="Microsoft YaHei" panose="020B0503020204020204" pitchFamily="34" charset="-122"/>
                <a:cs typeface="Calibri" panose="020F0502020204030204" pitchFamily="34" charset="0"/>
              </a:rPr>
              <a:t> 一部分，此时</a:t>
            </a:r>
            <a:r>
              <a:rPr lang="zh-CN" altLang="en-US" sz="1200" dirty="0">
                <a:latin typeface="+mn-lt"/>
                <a:ea typeface="Microsoft YaHei" panose="020B0503020204020204" pitchFamily="34" charset="-122"/>
                <a:cs typeface="Calibri" panose="020F0502020204030204" pitchFamily="34" charset="0"/>
              </a:rPr>
              <a:t>每个 </a:t>
            </a:r>
            <a:r>
              <a:rPr lang="en-US" altLang="zh-CN" sz="1200" dirty="0">
                <a:latin typeface="+mn-lt"/>
                <a:ea typeface="Microsoft YaHei" panose="020B0503020204020204" pitchFamily="34" charset="-122"/>
                <a:cs typeface="Calibri" panose="020F0502020204030204" pitchFamily="34" charset="0"/>
              </a:rPr>
              <a:t>cluster</a:t>
            </a:r>
            <a:r>
              <a:rPr lang="zh-CN" altLang="en-US" sz="1200" dirty="0">
                <a:latin typeface="+mn-lt"/>
                <a:ea typeface="Microsoft YaHei" panose="020B0503020204020204" pitchFamily="34" charset="-122"/>
                <a:cs typeface="Calibri" panose="020F0502020204030204" pitchFamily="34" charset="0"/>
              </a:rPr>
              <a:t> 内被 </a:t>
            </a:r>
            <a:r>
              <a:rPr lang="en-US" altLang="zh-CN" sz="1200" dirty="0">
                <a:latin typeface="+mn-lt"/>
                <a:ea typeface="Microsoft YaHei" panose="020B0503020204020204" pitchFamily="34" charset="-122"/>
                <a:cs typeface="Calibri" panose="020F0502020204030204" pitchFamily="34" charset="0"/>
              </a:rPr>
              <a:t>mask</a:t>
            </a:r>
            <a:r>
              <a:rPr lang="zh-CN" altLang="en-US" sz="1200" dirty="0">
                <a:latin typeface="+mn-lt"/>
                <a:ea typeface="Microsoft YaHei" panose="020B0503020204020204" pitchFamily="34" charset="-122"/>
                <a:cs typeface="Calibri" panose="020F0502020204030204" pitchFamily="34" charset="0"/>
              </a:rPr>
              <a:t> 的值可以参考区域内相似的 </a:t>
            </a:r>
            <a:r>
              <a:rPr lang="en-US" altLang="zh-CN" sz="1200" dirty="0">
                <a:latin typeface="+mn-lt"/>
                <a:ea typeface="Microsoft YaHei" panose="020B0503020204020204" pitchFamily="34" charset="-122"/>
                <a:cs typeface="Calibri" panose="020F0502020204030204" pitchFamily="34" charset="0"/>
              </a:rPr>
              <a:t>ST</a:t>
            </a:r>
            <a:r>
              <a:rPr lang="zh-CN" altLang="en-US" sz="1200" dirty="0">
                <a:latin typeface="+mn-lt"/>
                <a:ea typeface="Microsoft YaHei" panose="020B0503020204020204" pitchFamily="34" charset="-122"/>
                <a:cs typeface="Calibri" panose="020F0502020204030204" pitchFamily="34" charset="0"/>
              </a:rPr>
              <a:t> 模式来轻松预测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mn-lt"/>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lt"/>
                <a:ea typeface="Microsoft YaHei" panose="020B0503020204020204" pitchFamily="34" charset="-122"/>
                <a:cs typeface="Calibri" panose="020F0502020204030204" pitchFamily="34" charset="0"/>
              </a:rPr>
              <a:t>然后</a:t>
            </a:r>
            <a:r>
              <a:rPr lang="zh-CN" altLang="en-US" sz="1200" b="1" dirty="0">
                <a:latin typeface="+mn-lt"/>
                <a:ea typeface="Microsoft YaHei" panose="020B0503020204020204" pitchFamily="34" charset="-122"/>
              </a:rPr>
              <a:t>逐渐增加某些 </a:t>
            </a:r>
            <a:r>
              <a:rPr lang="en-US" altLang="zh-CN" sz="1200" b="1" dirty="0">
                <a:latin typeface="+mn-lt"/>
                <a:ea typeface="Microsoft YaHei" panose="020B0503020204020204" pitchFamily="34" charset="-122"/>
              </a:rPr>
              <a:t>cluster</a:t>
            </a:r>
            <a:r>
              <a:rPr lang="zh-CN" altLang="en-US" sz="1200" b="1" dirty="0">
                <a:latin typeface="+mn-lt"/>
                <a:ea typeface="Microsoft YaHei" panose="020B0503020204020204" pitchFamily="34" charset="-122"/>
              </a:rPr>
              <a:t> 内 </a:t>
            </a:r>
            <a:r>
              <a:rPr lang="en-US" altLang="zh-CN" sz="1200" b="1" dirty="0">
                <a:latin typeface="+mn-lt"/>
                <a:ea typeface="Microsoft YaHei" panose="020B0503020204020204" pitchFamily="34" charset="-122"/>
              </a:rPr>
              <a:t>mask</a:t>
            </a:r>
            <a:r>
              <a:rPr lang="zh-CN" altLang="en-US" sz="1200" b="1" dirty="0">
                <a:latin typeface="+mn-lt"/>
                <a:ea typeface="Microsoft YaHei" panose="020B0503020204020204" pitchFamily="34" charset="-122"/>
              </a:rPr>
              <a:t> 的比例，</a:t>
            </a:r>
            <a:r>
              <a:rPr lang="zh-CN" altLang="en-US" sz="1200" dirty="0">
                <a:latin typeface="+mn-lt"/>
                <a:ea typeface="Microsoft YaHei" panose="020B0503020204020204" pitchFamily="34" charset="-122"/>
              </a:rPr>
              <a:t>减少这些 </a:t>
            </a:r>
            <a:r>
              <a:rPr lang="en-US" altLang="zh-CN" sz="1200" dirty="0">
                <a:latin typeface="+mn-lt"/>
                <a:ea typeface="Microsoft YaHei" panose="020B0503020204020204" pitchFamily="34" charset="-122"/>
                <a:cs typeface="Calibri" panose="020F0502020204030204" pitchFamily="34" charset="0"/>
              </a:rPr>
              <a:t>cluster</a:t>
            </a:r>
            <a:r>
              <a:rPr lang="zh-CN" altLang="en-US" sz="1200" dirty="0">
                <a:latin typeface="+mn-lt"/>
                <a:ea typeface="Microsoft YaHei" panose="020B0503020204020204" pitchFamily="34" charset="-122"/>
                <a:cs typeface="Calibri" panose="020F0502020204030204" pitchFamily="34" charset="0"/>
              </a:rPr>
              <a:t> </a:t>
            </a:r>
            <a:r>
              <a:rPr lang="zh-CN" altLang="en-US" sz="1200" dirty="0">
                <a:latin typeface="+mn-lt"/>
                <a:ea typeface="Microsoft YaHei" panose="020B0503020204020204" pitchFamily="34" charset="-122"/>
              </a:rPr>
              <a:t>的相关信息来增加对这些 </a:t>
            </a:r>
            <a:r>
              <a:rPr lang="en-US" altLang="zh-CN" sz="1200" dirty="0">
                <a:latin typeface="+mn-lt"/>
                <a:ea typeface="Microsoft YaHei" panose="020B0503020204020204" pitchFamily="34" charset="-122"/>
                <a:cs typeface="Calibri" panose="020F0502020204030204" pitchFamily="34" charset="0"/>
              </a:rPr>
              <a:t>cluster</a:t>
            </a:r>
            <a:r>
              <a:rPr lang="zh-CN" altLang="en-US" sz="1200" dirty="0">
                <a:latin typeface="+mn-lt"/>
                <a:ea typeface="Microsoft YaHei" panose="020B0503020204020204" pitchFamily="34" charset="-122"/>
                <a:cs typeface="Calibri" panose="020F0502020204030204" pitchFamily="34" charset="0"/>
              </a:rPr>
              <a:t> </a:t>
            </a:r>
            <a:r>
              <a:rPr lang="zh-CN" altLang="en-US" sz="1200" dirty="0">
                <a:latin typeface="+mn-lt"/>
                <a:ea typeface="Microsoft YaHei" panose="020B0503020204020204" pitchFamily="34" charset="-122"/>
              </a:rPr>
              <a:t>的预测难度</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mn-l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lt"/>
                <a:ea typeface="Microsoft YaHei" panose="020B0503020204020204" pitchFamily="34" charset="-122"/>
              </a:rPr>
              <a:t>最后有一些</a:t>
            </a:r>
            <a:r>
              <a:rPr lang="en-US" altLang="zh-CN" sz="1200" b="1" dirty="0">
                <a:latin typeface="+mn-lt"/>
                <a:ea typeface="Microsoft YaHei" panose="020B0503020204020204" pitchFamily="34" charset="-122"/>
              </a:rPr>
              <a:t>cluster</a:t>
            </a:r>
            <a:r>
              <a:rPr lang="zh-CN" altLang="en-US" sz="1200" b="1" dirty="0">
                <a:latin typeface="+mn-lt"/>
                <a:ea typeface="Microsoft YaHei" panose="020B0503020204020204" pitchFamily="34" charset="-122"/>
              </a:rPr>
              <a:t>被完全</a:t>
            </a:r>
            <a:r>
              <a:rPr lang="en-US" altLang="zh-CN" sz="1200" b="1" dirty="0">
                <a:latin typeface="+mn-lt"/>
                <a:ea typeface="Microsoft YaHei" panose="020B0503020204020204" pitchFamily="34" charset="-122"/>
              </a:rPr>
              <a:t>mask</a:t>
            </a:r>
            <a:r>
              <a:rPr lang="zh-CN" altLang="en-US" sz="1200" b="1" dirty="0">
                <a:latin typeface="+mn-lt"/>
                <a:ea typeface="Microsoft YaHei" panose="020B0503020204020204" pitchFamily="34" charset="-122"/>
              </a:rPr>
              <a:t>，从而</a:t>
            </a:r>
            <a:r>
              <a:rPr lang="zh-CN" altLang="en-US" sz="1200" dirty="0">
                <a:latin typeface="+mn-lt"/>
                <a:ea typeface="Microsoft YaHei" panose="020B0503020204020204" pitchFamily="34" charset="-122"/>
              </a:rPr>
              <a:t>促进预训练模型的跨 </a:t>
            </a:r>
            <a:r>
              <a:rPr lang="en-US" altLang="zh-CN" sz="1200" dirty="0">
                <a:latin typeface="+mn-lt"/>
                <a:ea typeface="Microsoft YaHei" panose="020B0503020204020204" pitchFamily="34" charset="-122"/>
              </a:rPr>
              <a:t>cluster</a:t>
            </a:r>
            <a:r>
              <a:rPr lang="zh-CN" altLang="en-US" sz="1200" dirty="0">
                <a:latin typeface="+mn-lt"/>
                <a:ea typeface="Microsoft YaHei" panose="020B0503020204020204" pitchFamily="34" charset="-122"/>
              </a:rPr>
              <a:t> 知识传递能力。</a:t>
            </a:r>
            <a:endParaRPr lang="en-US" altLang="zh-CN" sz="1200" dirty="0">
              <a:latin typeface="+mn-l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mn-l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lt"/>
                <a:ea typeface="Microsoft YaHei" panose="020B0503020204020204" pitchFamily="34" charset="-122"/>
              </a:rPr>
              <a:t>还有一个难点，就是在训练的过程中是没法获取</a:t>
            </a:r>
            <a:r>
              <a:rPr lang="en-US" altLang="zh-CN" sz="1200" b="1" dirty="0">
                <a:latin typeface="+mn-lt"/>
                <a:ea typeface="Microsoft YaHei" panose="020B0503020204020204" pitchFamily="34" charset="-122"/>
              </a:rPr>
              <a:t>cluster</a:t>
            </a:r>
            <a:r>
              <a:rPr lang="zh-CN" altLang="en-US" sz="1200" b="1" dirty="0">
                <a:latin typeface="+mn-lt"/>
                <a:ea typeface="Microsoft YaHei" panose="020B0503020204020204" pitchFamily="34" charset="-122"/>
              </a:rPr>
              <a:t>信息的，他是神经网络中间层的信息。那么作者就设计了一个两层</a:t>
            </a:r>
            <a:r>
              <a:rPr lang="en-US" altLang="zh-CN" sz="1200" b="1" dirty="0">
                <a:latin typeface="+mn-lt"/>
                <a:ea typeface="Microsoft YaHei" panose="020B0503020204020204" pitchFamily="34" charset="-122"/>
              </a:rPr>
              <a:t>MLP</a:t>
            </a:r>
            <a:r>
              <a:rPr lang="zh-CN" altLang="en-US" sz="1200" b="1" dirty="0">
                <a:latin typeface="+mn-lt"/>
                <a:ea typeface="Microsoft YaHei" panose="020B0503020204020204" pitchFamily="34" charset="-122"/>
              </a:rPr>
              <a:t>来预测</a:t>
            </a:r>
            <a:r>
              <a:rPr lang="en-US" altLang="zh-CN" sz="1200" b="1" dirty="0">
                <a:latin typeface="+mn-lt"/>
                <a:ea typeface="Microsoft YaHei" panose="020B0503020204020204" pitchFamily="34" charset="-122"/>
              </a:rPr>
              <a:t>mask</a:t>
            </a:r>
            <a:r>
              <a:rPr lang="zh-CN" altLang="en-US" sz="1200" b="1" dirty="0">
                <a:latin typeface="+mn-lt"/>
                <a:ea typeface="Microsoft YaHei" panose="020B0503020204020204" pitchFamily="34" charset="-122"/>
              </a:rPr>
              <a:t>。</a:t>
            </a:r>
            <a:r>
              <a:rPr lang="en-US" altLang="zh-CN" sz="1200" b="1" dirty="0">
                <a:latin typeface="+mn-lt"/>
                <a:ea typeface="Microsoft YaHei" panose="020B0503020204020204" pitchFamily="34" charset="-122"/>
              </a:rPr>
              <a:t>MLP</a:t>
            </a:r>
            <a:r>
              <a:rPr lang="zh-CN" altLang="en-US" sz="1200" b="1" dirty="0">
                <a:latin typeface="+mn-lt"/>
                <a:ea typeface="Microsoft YaHei" panose="020B0503020204020204" pitchFamily="34" charset="-122"/>
              </a:rPr>
              <a:t>其实也是利用了前面的时空特性捕捉的参数。</a:t>
            </a:r>
            <a:endParaRPr lang="zh-CN" altLang="zh-CN" sz="1200" b="1" dirty="0">
              <a:latin typeface="+mn-l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b="1" dirty="0">
              <a:latin typeface="+mn-lt"/>
              <a:ea typeface="Microsoft YaHei" panose="020B0503020204020204" pitchFamily="34" charset="-122"/>
              <a:cs typeface="Calibri" panose="020F0502020204030204" pitchFamily="34"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37286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最后完整的预训练框架就如图所示。整体的过程就是先</a:t>
            </a:r>
            <a:r>
              <a:rPr kumimoji="1" lang="en-US" altLang="zh-CN" dirty="0"/>
              <a:t>mask</a:t>
            </a:r>
            <a:r>
              <a:rPr kumimoji="1" lang="zh-CN" altLang="en-US" dirty="0"/>
              <a:t>数据，这边是预测的</a:t>
            </a:r>
            <a:r>
              <a:rPr kumimoji="1" lang="en-US" altLang="zh-CN" dirty="0"/>
              <a:t>mask</a:t>
            </a:r>
            <a:r>
              <a:rPr kumimoji="1" lang="zh-CN" altLang="en-US" dirty="0"/>
              <a:t>信息</a:t>
            </a:r>
            <a:endParaRPr kumimoji="1" lang="en-US" altLang="zh-CN" dirty="0"/>
          </a:p>
          <a:p>
            <a:endParaRPr kumimoji="1" lang="en-US" altLang="zh-CN" dirty="0"/>
          </a:p>
          <a:p>
            <a:r>
              <a:rPr kumimoji="1" lang="zh-CN" altLang="en-US" dirty="0"/>
              <a:t>然后根据第一个模块获得个性化的时空特征嵌入。</a:t>
            </a:r>
            <a:endParaRPr kumimoji="1" lang="en-US" altLang="zh-CN" dirty="0"/>
          </a:p>
          <a:p>
            <a:endParaRPr kumimoji="1" lang="en-US" altLang="zh-CN" dirty="0"/>
          </a:p>
          <a:p>
            <a:r>
              <a:rPr kumimoji="1" lang="zh-CN" altLang="en-US" dirty="0"/>
              <a:t>然后根据第二三个模块获得层次化的特征嵌入</a:t>
            </a:r>
            <a:endParaRPr kumimoji="1" lang="en-US" altLang="zh-CN" dirty="0"/>
          </a:p>
          <a:p>
            <a:endParaRPr kumimoji="1" lang="en-US" altLang="zh-CN" dirty="0"/>
          </a:p>
          <a:p>
            <a:r>
              <a:rPr kumimoji="1" lang="zh-CN" altLang="en-US" dirty="0"/>
              <a:t>最后来完成预测任务，恢复</a:t>
            </a:r>
            <a:r>
              <a:rPr kumimoji="1" lang="en-US" altLang="zh-CN" dirty="0"/>
              <a:t>mask</a:t>
            </a:r>
            <a:r>
              <a:rPr kumimoji="1" lang="zh-CN" altLang="en-US" dirty="0"/>
              <a:t>数据。</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258568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实验部分主要探究这几个问题。主要是模型的效果以及消融。还有一些超参实验。</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27138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第一个就是看这个预训练框架对现有的</a:t>
            </a:r>
            <a:r>
              <a:rPr kumimoji="1" lang="en-US" altLang="zh-CN" dirty="0" err="1"/>
              <a:t>sota</a:t>
            </a:r>
            <a:r>
              <a:rPr kumimoji="1" lang="zh-CN" altLang="en-US" dirty="0"/>
              <a:t>方法有没有用。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他的实验结果就是对一些新的</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方法（如</a:t>
            </a:r>
            <a:r>
              <a:rPr kumimoji="1" lang="en-US" altLang="zh-CN" sz="1200" dirty="0">
                <a:latin typeface="Calibri" panose="020F0502020204030204" pitchFamily="34" charset="0"/>
                <a:ea typeface="Microsoft YaHei" panose="020B0503020204020204" pitchFamily="34" charset="-122"/>
                <a:cs typeface="Calibri" panose="020F0502020204030204" pitchFamily="34" charset="0"/>
              </a:rPr>
              <a:t>MSDR</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）提升较小、经典方法如</a:t>
            </a:r>
            <a:r>
              <a:rPr kumimoji="1" lang="en-US" altLang="zh-CN" sz="1200" dirty="0">
                <a:latin typeface="Calibri" panose="020F0502020204030204" pitchFamily="34" charset="0"/>
                <a:ea typeface="Microsoft YaHei" panose="020B0503020204020204" pitchFamily="34" charset="-122"/>
                <a:cs typeface="Calibri" panose="020F0502020204030204" pitchFamily="34" charset="0"/>
              </a:rPr>
              <a:t>STGCN</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提升较大</a:t>
            </a:r>
            <a:endParaRPr kumimoji="1" lang="en-US" altLang="zh-CN" sz="12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此外，他也比其它基于预训练的方法（</a:t>
            </a:r>
            <a:r>
              <a:rPr kumimoji="1" lang="en-US" altLang="zh-CN" sz="1200" dirty="0">
                <a:latin typeface="Calibri" panose="020F0502020204030204" pitchFamily="34" charset="0"/>
                <a:ea typeface="Microsoft YaHei" panose="020B0503020204020204" pitchFamily="34" charset="-122"/>
                <a:cs typeface="Calibri" panose="020F0502020204030204" pitchFamily="34" charset="0"/>
              </a:rPr>
              <a:t>GWN-STEP</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）效果更好</a:t>
            </a:r>
            <a:endParaRPr kumimoji="1" lang="en-US" altLang="zh-CN" sz="1200" dirty="0">
              <a:latin typeface="Calibri" panose="020F0502020204030204" pitchFamily="34" charset="0"/>
              <a:ea typeface="Microsoft YaHei" panose="020B0503020204020204" pitchFamily="34" charset="-122"/>
              <a:cs typeface="Calibri" panose="020F050202020403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403271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预训练方法有效性：此外他还比对了其他通用的图无监督对比学习的方法，验证了本方法中基于</a:t>
            </a:r>
            <a:r>
              <a:rPr kumimoji="1" lang="en-US" altLang="zh-CN" sz="12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2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的有效性。</a:t>
            </a:r>
            <a:endParaRPr kumimoji="1" lang="en-US" altLang="zh-CN" sz="120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effectLst/>
                <a:latin typeface="Helvetica Neue" panose="02000503000000020004" pitchFamily="2" charset="0"/>
              </a:rPr>
              <a:t>掩码重构任务与下游回归任务之间的更高相关性，从而更有效地学习时空表示。此外，我们的自适应掩码策略通过增加预训练任务的难度，对促进模型学习鲁棒的时空表示起到关键作用。</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735904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latin typeface="Microsoft YaHei" panose="020B0503020204020204" pitchFamily="34" charset="-122"/>
                <a:ea typeface="Microsoft YaHei" panose="020B0503020204020204" pitchFamily="34" charset="-122"/>
              </a:rPr>
              <a:t>第三个是验证层次化的</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可解释性。</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首先上面的可视化可以看出来</a:t>
            </a:r>
            <a:r>
              <a:rPr lang="zh-CN" altLang="en-US" sz="1200" dirty="0">
                <a:solidFill>
                  <a:schemeClr val="tx1"/>
                </a:solidFill>
                <a:effectLst/>
                <a:latin typeface="Microsoft YaHei" panose="020B0503020204020204" pitchFamily="34" charset="-122"/>
                <a:ea typeface="Microsoft YaHei" panose="020B0503020204020204" pitchFamily="34" charset="-122"/>
              </a:rPr>
              <a:t>同一类别的区域在空间内呈现更紧密的聚类关系</a:t>
            </a: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然后下面，左边两幅图可以看出来同一个簇内三个点流量模式都很相似。</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然后右边这幅图，距离比较远的点属于不同的簇，但也有一定的相似性，体现了高层次间的学习以及</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不同层次模式学习的重要性</a:t>
            </a:r>
            <a:endParaRPr kumimoji="1" lang="zh-CN" altLang="en-US"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27005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800" dirty="0"/>
              <a:t>虽然标题是动态图，但是这篇文章其实还是聚焦的时空图。</a:t>
            </a:r>
            <a:endParaRPr kumimoji="1" lang="en-US" altLang="zh-CN" sz="1800" dirty="0"/>
          </a:p>
          <a:p>
            <a:endParaRPr kumimoji="1" lang="en-US" altLang="zh-CN" sz="1800" dirty="0"/>
          </a:p>
          <a:p>
            <a:r>
              <a:rPr kumimoji="1" lang="zh-CN" altLang="en-US" sz="1800" dirty="0"/>
              <a:t>什么是时空图（定义）</a:t>
            </a:r>
            <a:endParaRPr kumimoji="1" lang="en-US" altLang="zh-CN" sz="1800" dirty="0"/>
          </a:p>
          <a:p>
            <a:endParaRPr kumimoji="1" lang="en-US" altLang="zh-CN" sz="1800" dirty="0"/>
          </a:p>
          <a:p>
            <a:r>
              <a:rPr kumimoji="1" lang="zh-CN" altLang="en-US" sz="1800" dirty="0"/>
              <a:t>具有空间分布（道路网络，路段、电力网络） </a:t>
            </a:r>
            <a:r>
              <a:rPr kumimoji="1" lang="en-US" altLang="zh-CN" sz="1800" dirty="0"/>
              <a:t>-&gt; </a:t>
            </a:r>
            <a:r>
              <a:rPr kumimoji="1" lang="zh-CN" altLang="en-US" sz="1800" dirty="0"/>
              <a:t>组成了图结构</a:t>
            </a:r>
            <a:endParaRPr kumimoji="1" lang="en-US" altLang="zh-CN" sz="1800" dirty="0"/>
          </a:p>
          <a:p>
            <a:endParaRPr kumimoji="1" lang="en-US" altLang="zh-CN" sz="1800" dirty="0"/>
          </a:p>
          <a:p>
            <a:r>
              <a:rPr kumimoji="1" lang="zh-CN" altLang="en-US" sz="1800" dirty="0"/>
              <a:t>时间维度就是时间序列，比如说路段段交通流量、电力网络的发电量等等。</a:t>
            </a:r>
            <a:endParaRPr kumimoji="1" lang="en-US" altLang="zh-CN" sz="1800" dirty="0"/>
          </a:p>
          <a:p>
            <a:endParaRPr kumimoji="1" lang="en-US" altLang="zh-CN" sz="1800" dirty="0"/>
          </a:p>
          <a:p>
            <a:r>
              <a:rPr lang="zh-CN" altLang="en-US" sz="2800" b="0" i="0" dirty="0">
                <a:solidFill>
                  <a:srgbClr val="C9D1D9"/>
                </a:solidFill>
                <a:effectLst/>
                <a:latin typeface="Noto Sans SC"/>
              </a:rPr>
              <a:t>应用还有很多，比如人口密度、大气污染、网约车订单、兴趣点 </a:t>
            </a:r>
            <a:r>
              <a:rPr lang="en-US" altLang="zh-CN" sz="2800" b="0" i="0" dirty="0">
                <a:solidFill>
                  <a:srgbClr val="C9D1D9"/>
                </a:solidFill>
                <a:effectLst/>
                <a:latin typeface="Noto Sans SC"/>
              </a:rPr>
              <a:t>(</a:t>
            </a:r>
            <a:r>
              <a:rPr lang="en" altLang="zh-CN" sz="2800" b="0" i="0" dirty="0">
                <a:solidFill>
                  <a:srgbClr val="C9D1D9"/>
                </a:solidFill>
                <a:effectLst/>
                <a:latin typeface="Noto Sans SC"/>
              </a:rPr>
              <a:t>POI</a:t>
            </a:r>
            <a:r>
              <a:rPr lang="zh-CN" altLang="en" sz="2800" b="0" i="0" dirty="0">
                <a:solidFill>
                  <a:srgbClr val="C9D1D9"/>
                </a:solidFill>
                <a:effectLst/>
                <a:latin typeface="Noto Sans SC"/>
              </a:rPr>
              <a:t>） </a:t>
            </a:r>
            <a:r>
              <a:rPr lang="zh-CN" altLang="en-US" sz="2800" b="0" i="0" dirty="0">
                <a:solidFill>
                  <a:srgbClr val="C9D1D9"/>
                </a:solidFill>
                <a:effectLst/>
                <a:latin typeface="Noto Sans SC"/>
              </a:rPr>
              <a:t>签到</a:t>
            </a:r>
            <a:r>
              <a:rPr kumimoji="1" lang="zh-CN" altLang="en-US" sz="1800" b="0" i="0" dirty="0">
                <a:solidFill>
                  <a:srgbClr val="C9D1D9"/>
                </a:solidFill>
                <a:effectLst/>
                <a:latin typeface="Noto Sans SC"/>
              </a:rPr>
              <a:t>。</a:t>
            </a:r>
            <a:endParaRPr kumimoji="1" lang="en-US" altLang="zh-CN" sz="1800" dirty="0"/>
          </a:p>
          <a:p>
            <a:endParaRPr kumimoji="1" lang="en-US" altLang="zh-CN" sz="1800" dirty="0"/>
          </a:p>
          <a:p>
            <a:r>
              <a:rPr kumimoji="1" lang="zh-CN" altLang="en-US" sz="1800" dirty="0"/>
              <a:t>时空图其实是动态图的一种。他的动态性就体现在节点特征随时间变化。</a:t>
            </a:r>
            <a:endParaRPr kumimoji="1" lang="en-US" altLang="zh-CN" sz="1800" dirty="0"/>
          </a:p>
          <a:p>
            <a:endParaRPr kumimoji="1" lang="en-US" altLang="zh-CN" sz="1800" dirty="0"/>
          </a:p>
          <a:p>
            <a:r>
              <a:rPr kumimoji="1" lang="zh-CN" altLang="en-US" sz="1800" dirty="0"/>
              <a:t>广义上的动态图，图的各个成分都可能发生演变。增删节点、边、边权、关系。</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656151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最后是模型效率以及超参数</a:t>
            </a:r>
            <a:endParaRPr kumimoji="1" lang="en-US" altLang="zh-CN" dirty="0"/>
          </a:p>
          <a:p>
            <a:endParaRPr kumimoji="1" lang="en-US" altLang="zh-CN" dirty="0"/>
          </a:p>
          <a:p>
            <a:r>
              <a:rPr kumimoji="1" lang="zh-CN" altLang="en-US" dirty="0">
                <a:latin typeface="Calibri" panose="020F0502020204030204" pitchFamily="34" charset="0"/>
                <a:ea typeface="Microsoft YaHei" panose="020B0503020204020204" pitchFamily="34" charset="-122"/>
                <a:cs typeface="Calibri" panose="020F0502020204030204" pitchFamily="34" charset="0"/>
              </a:rPr>
              <a:t>大多数</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baseline</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方法在经过</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GPT-ST</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增强后训练效率略有降低，但是性能提升比较大</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r>
              <a:rPr kumimoji="1" lang="zh-CN" altLang="en-US" dirty="0">
                <a:latin typeface="Calibri" panose="020F0502020204030204" pitchFamily="34" charset="0"/>
                <a:ea typeface="Microsoft YaHei" panose="020B0503020204020204" pitchFamily="34" charset="-122"/>
                <a:cs typeface="Calibri" panose="020F0502020204030204" pitchFamily="34" charset="0"/>
              </a:rPr>
              <a:t>然后对比其他的预训练方法，效率比较高。</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r>
              <a:rPr kumimoji="1" lang="zh-CN" altLang="en-US" dirty="0">
                <a:latin typeface="Calibri" panose="020F0502020204030204" pitchFamily="34" charset="0"/>
                <a:ea typeface="Microsoft YaHei" panose="020B0503020204020204" pitchFamily="34" charset="-122"/>
                <a:cs typeface="Calibri" panose="020F0502020204030204" pitchFamily="34" charset="0"/>
              </a:rPr>
              <a:t>最后是测试</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比例大概是多少的时候，效果最好。</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409198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没有对比不同的下游任务</a:t>
            </a:r>
            <a:r>
              <a:rPr kumimoji="1" lang="en-US" altLang="zh-CN" sz="1200" dirty="0">
                <a:latin typeface="Calibri" panose="020F0502020204030204" pitchFamily="34" charset="0"/>
                <a:ea typeface="Microsoft YaHei" panose="020B0503020204020204" pitchFamily="34" charset="-122"/>
                <a:cs typeface="Calibri" panose="020F0502020204030204" pitchFamily="34" charset="0"/>
              </a:rPr>
              <a:t> (</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时间序列的分类、异常检测</a:t>
            </a:r>
            <a:r>
              <a:rPr kumimoji="1" lang="en-US" altLang="zh-CN" sz="1200" dirty="0">
                <a:latin typeface="Calibri" panose="020F0502020204030204" pitchFamily="34" charset="0"/>
                <a:ea typeface="Microsoft YaHei" panose="020B0503020204020204" pitchFamily="34" charset="-122"/>
                <a:cs typeface="Calibri" panose="020F0502020204030204" pitchFamily="34" charset="0"/>
              </a:rPr>
              <a:t>)</a:t>
            </a:r>
            <a:r>
              <a:rPr kumimoji="1" lang="zh-CN" altLang="en-US" sz="1200" dirty="0">
                <a:latin typeface="Calibri" panose="020F0502020204030204" pitchFamily="34" charset="0"/>
                <a:ea typeface="Microsoft YaHei" panose="020B0503020204020204" pitchFamily="34" charset="-122"/>
                <a:cs typeface="Calibri" panose="020F0502020204030204" pitchFamily="34" charset="0"/>
              </a:rPr>
              <a:t>，无法体现预训练对表征学习的通用性提升</a:t>
            </a:r>
            <a:endParaRPr kumimoji="1" lang="en-US" altLang="zh-CN" dirty="0"/>
          </a:p>
          <a:p>
            <a:endParaRPr kumimoji="1" lang="en-US" altLang="zh-CN" dirty="0"/>
          </a:p>
          <a:p>
            <a:r>
              <a:rPr kumimoji="1" lang="zh-CN" altLang="en-US" dirty="0"/>
              <a:t>或者说如何结合他的表征学习方法来预训练，描述的很少，给人的感觉就是它这个设计的也是一种端到端的时空图学习方法，就是别人也是设计一个动态图的时间空间特征的捕捉，然后也有层次化的特征提取，他要不要预训练好像也没啥影响。</a:t>
            </a:r>
            <a:endParaRPr kumimoji="1" lang="en-US" altLang="zh-CN" dirty="0"/>
          </a:p>
          <a:p>
            <a:endParaRPr kumimoji="1" lang="en-US" altLang="zh-CN" dirty="0"/>
          </a:p>
          <a:p>
            <a:r>
              <a:rPr kumimoji="1" lang="zh-CN" altLang="en-US" dirty="0"/>
              <a:t>这也是我说的第三个问题，他没有直接验证它两个模块直接套端到端预测的有效性。就是说有没有预训练</a:t>
            </a:r>
            <a:r>
              <a:rPr kumimoji="1" lang="en-US" altLang="zh-CN" dirty="0"/>
              <a:t>mask</a:t>
            </a:r>
            <a:r>
              <a:rPr kumimoji="1" lang="zh-CN" altLang="en-US" dirty="0"/>
              <a:t>也无所谓，用他的表征学习方法也可以达到相同的结果。</a:t>
            </a:r>
            <a:endParaRPr kumimoji="1" lang="en-US" altLang="zh-CN" dirty="0"/>
          </a:p>
          <a:p>
            <a:endParaRPr kumimoji="1" lang="en-US" altLang="zh-CN" dirty="0"/>
          </a:p>
          <a:p>
            <a:r>
              <a:rPr kumimoji="1" lang="zh-CN" altLang="en-US" dirty="0"/>
              <a:t>所以我感觉他这个文章可能是之前投没有中，然后觉得这两个组件组成的方法也没啥新意了，就硬套了一个预训练的内容进来。</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236846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NeurIPS</a:t>
            </a:r>
            <a:r>
              <a:rPr kumimoji="1" lang="zh-CN" altLang="en-US" dirty="0"/>
              <a:t>是去年</a:t>
            </a:r>
            <a:r>
              <a:rPr kumimoji="1" lang="en-US" altLang="zh-CN" dirty="0"/>
              <a:t>11</a:t>
            </a:r>
            <a:r>
              <a:rPr kumimoji="1" lang="zh-CN" altLang="en-US" dirty="0"/>
              <a:t>月，</a:t>
            </a:r>
            <a:r>
              <a:rPr kumimoji="1" lang="en-US" altLang="zh-CN" dirty="0"/>
              <a:t>ICLR</a:t>
            </a:r>
            <a:r>
              <a:rPr kumimoji="1" lang="zh-CN" altLang="en-US" dirty="0"/>
              <a:t> </a:t>
            </a:r>
            <a:r>
              <a:rPr kumimoji="1" lang="en-US" altLang="zh-CN" dirty="0"/>
              <a:t>24</a:t>
            </a:r>
            <a:r>
              <a:rPr kumimoji="1" lang="zh-CN" altLang="en-US" dirty="0"/>
              <a:t>是上周刚放榜的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ICLR</a:t>
            </a:r>
            <a:r>
              <a:rPr kumimoji="1" lang="zh-CN" altLang="en-US" dirty="0"/>
              <a:t>：使用训练好的</a:t>
            </a:r>
            <a:r>
              <a:rPr kumimoji="1" lang="en-US" altLang="zh-CN" dirty="0"/>
              <a:t>LLM</a:t>
            </a:r>
            <a:r>
              <a:rPr kumimoji="1" lang="zh-CN" altLang="en-US" dirty="0"/>
              <a:t>为每个节点和其邻居生成摘要，的到一个表征，</a:t>
            </a:r>
            <a:r>
              <a:rPr lang="zh-CN" altLang="en-US" dirty="0">
                <a:solidFill>
                  <a:srgbClr val="000000"/>
                </a:solidFill>
                <a:effectLst/>
                <a:latin typeface="Helvetica Neue" panose="02000503000000020004" pitchFamily="2" charset="0"/>
              </a:rPr>
              <a:t>借助</a:t>
            </a:r>
            <a:r>
              <a:rPr lang="en-US" altLang="zh-CN" dirty="0">
                <a:solidFill>
                  <a:srgbClr val="000000"/>
                </a:solidFill>
                <a:effectLst/>
                <a:latin typeface="Helvetica Neue" panose="02000503000000020004" pitchFamily="2" charset="0"/>
              </a:rPr>
              <a:t>LLM</a:t>
            </a:r>
            <a:r>
              <a:rPr lang="zh-CN" altLang="en-US" dirty="0">
                <a:solidFill>
                  <a:srgbClr val="000000"/>
                </a:solidFill>
                <a:effectLst/>
                <a:latin typeface="Helvetica Neue" panose="02000503000000020004" pitchFamily="2" charset="0"/>
              </a:rPr>
              <a:t>对通用知识的深刻理解，</a:t>
            </a:r>
            <a:r>
              <a:rPr lang="en-US" altLang="zh-CN" dirty="0">
                <a:solidFill>
                  <a:srgbClr val="000000"/>
                </a:solidFill>
                <a:effectLst/>
                <a:latin typeface="Helvetica Neue" panose="02000503000000020004" pitchFamily="2" charset="0"/>
              </a:rPr>
              <a:t>F</a:t>
            </a:r>
            <a:r>
              <a:rPr lang="zh-CN" altLang="en-US" dirty="0">
                <a:solidFill>
                  <a:srgbClr val="000000"/>
                </a:solidFill>
                <a:effectLst/>
                <a:latin typeface="Helvetica Neue" panose="02000503000000020004" pitchFamily="2" charset="0"/>
              </a:rPr>
              <a:t>中生成的嵌入有效地保留了每个区域中的</a:t>
            </a:r>
            <a:r>
              <a:rPr lang="en-US" altLang="zh-CN" dirty="0">
                <a:solidFill>
                  <a:srgbClr val="000000"/>
                </a:solidFill>
                <a:effectLst/>
                <a:latin typeface="Helvetica Neue" panose="02000503000000020004" pitchFamily="2" charset="0"/>
              </a:rPr>
              <a:t>POI</a:t>
            </a:r>
            <a:r>
              <a:rPr lang="zh-CN" altLang="en-US" dirty="0">
                <a:solidFill>
                  <a:srgbClr val="000000"/>
                </a:solidFill>
                <a:effectLst/>
                <a:latin typeface="Helvetica Neue" panose="02000503000000020004" pitchFamily="2" charset="0"/>
              </a:rPr>
              <a:t>信息，并捕捉到与其邻域的时空连接。</a:t>
            </a:r>
          </a:p>
          <a:p>
            <a:r>
              <a:rPr kumimoji="1" lang="en-US" altLang="zh-CN" dirty="0" err="1"/>
              <a:t>Arxiv</a:t>
            </a:r>
            <a:r>
              <a:rPr kumimoji="1" lang="zh-CN" altLang="en-US" dirty="0"/>
              <a:t>：模版是</a:t>
            </a:r>
            <a:r>
              <a:rPr kumimoji="1" lang="en-US" altLang="zh-CN" dirty="0"/>
              <a:t>IJCAI</a:t>
            </a:r>
            <a:r>
              <a:rPr kumimoji="1" lang="zh-CN" altLang="en-US" dirty="0"/>
              <a:t> </a:t>
            </a:r>
            <a:r>
              <a:rPr kumimoji="1" lang="en-US" altLang="zh-CN" dirty="0"/>
              <a:t>24</a:t>
            </a:r>
            <a:r>
              <a:rPr kumimoji="1" lang="zh-CN" altLang="en-US" dirty="0"/>
              <a:t>的模版，他不是把</a:t>
            </a:r>
            <a:r>
              <a:rPr kumimoji="1" lang="en-US" altLang="zh-CN" dirty="0"/>
              <a:t>LLM</a:t>
            </a:r>
            <a:r>
              <a:rPr kumimoji="1" lang="zh-CN" altLang="en-US" dirty="0"/>
              <a:t>作为特征生成器，而是把</a:t>
            </a:r>
            <a:r>
              <a:rPr kumimoji="1" lang="en-US" altLang="zh-CN" dirty="0"/>
              <a:t>LLM</a:t>
            </a:r>
            <a:r>
              <a:rPr kumimoji="1" lang="zh-CN" altLang="en-US" dirty="0"/>
              <a:t>作为骨干网，把提取的时间和空间特征转换为</a:t>
            </a:r>
            <a:r>
              <a:rPr kumimoji="1" lang="en-US" altLang="zh-CN" dirty="0"/>
              <a:t>token</a:t>
            </a:r>
            <a:r>
              <a:rPr kumimoji="1" lang="zh-CN" altLang="en-US" dirty="0"/>
              <a:t>，输入到</a:t>
            </a:r>
            <a:r>
              <a:rPr kumimoji="1" lang="en-US" altLang="zh-CN" dirty="0"/>
              <a:t>LLM</a:t>
            </a:r>
            <a:r>
              <a:rPr kumimoji="1" lang="zh-CN" altLang="en-US" dirty="0"/>
              <a:t>来做预测</a:t>
            </a:r>
            <a:endParaRPr kumimoji="1" lang="en-US" altLang="zh-CN" dirty="0"/>
          </a:p>
          <a:p>
            <a:r>
              <a:rPr kumimoji="1" lang="zh-CN" altLang="en-US" dirty="0"/>
              <a:t>最后一个也是用</a:t>
            </a:r>
            <a:r>
              <a:rPr kumimoji="1" lang="en-US" altLang="zh-CN" dirty="0"/>
              <a:t>GAT</a:t>
            </a:r>
            <a:r>
              <a:rPr kumimoji="1" lang="zh-CN" altLang="en-US" dirty="0"/>
              <a:t>捕捉空间特征，然后输入到</a:t>
            </a:r>
            <a:r>
              <a:rPr kumimoji="1" lang="en-US" altLang="zh-CN" dirty="0"/>
              <a:t>LLM</a:t>
            </a:r>
            <a:r>
              <a:rPr kumimoji="1" lang="zh-CN" altLang="en-US" dirty="0"/>
              <a:t>，用</a:t>
            </a:r>
            <a:r>
              <a:rPr kumimoji="1" lang="en-US" altLang="zh-CN" dirty="0"/>
              <a:t>LLM</a:t>
            </a:r>
            <a:r>
              <a:rPr kumimoji="1" lang="zh-CN" altLang="en-US" dirty="0"/>
              <a:t>的生成能力，来做缺失填补</a:t>
            </a:r>
            <a:endParaRPr kumimoji="1" lang="en-US" altLang="zh-CN" dirty="0"/>
          </a:p>
          <a:p>
            <a:endParaRPr kumimoji="1" lang="en-US" altLang="zh-CN" dirty="0"/>
          </a:p>
          <a:p>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如何利用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LLM</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时，同时考虑时空特性，重点是空间特性如何结合</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LLM</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去利用。</a:t>
            </a:r>
            <a:endParaRPr kumimoji="1" lang="en-US" altLang="zh-CN" dirty="0"/>
          </a:p>
          <a:p>
            <a:endParaRPr kumimoji="1" lang="en-US" altLang="zh-CN" dirty="0"/>
          </a:p>
          <a:p>
            <a:r>
              <a:rPr lang="en-US" altLang="zh-CN" dirty="0"/>
              <a:t>Theoretical Analysis of Large Models</a:t>
            </a:r>
            <a:r>
              <a:rPr kumimoji="1" lang="zh-CN" altLang="en-US" dirty="0"/>
              <a:t>，</a:t>
            </a:r>
            <a:r>
              <a:rPr lang="en-US" altLang="zh-CN" dirty="0"/>
              <a:t>Development of Multimodal Models</a:t>
            </a:r>
            <a:r>
              <a:rPr kumimoji="1" lang="zh-CN" altLang="en-US" dirty="0"/>
              <a:t>，</a:t>
            </a:r>
            <a:r>
              <a:rPr lang="en-US" altLang="zh-CN" dirty="0"/>
              <a:t>Continuous Learning and Adaptation</a:t>
            </a:r>
            <a:r>
              <a:rPr kumimoji="1" lang="zh-CN" altLang="en-US" dirty="0"/>
              <a:t>，</a:t>
            </a:r>
            <a:r>
              <a:rPr lang="en-US" altLang="zh-CN" dirty="0"/>
              <a:t>Interpretability and </a:t>
            </a:r>
            <a:r>
              <a:rPr lang="en-US" altLang="zh-CN" dirty="0" err="1"/>
              <a:t>Explainability</a:t>
            </a:r>
            <a:r>
              <a:rPr kumimoji="1" lang="zh-CN" altLang="en-US" dirty="0"/>
              <a:t>，</a:t>
            </a:r>
            <a:r>
              <a:rPr lang="en-US" altLang="zh-CN" dirty="0"/>
              <a:t>Privacy and Adversarial Attacks on Large Models</a:t>
            </a:r>
            <a:r>
              <a:rPr kumimoji="1" lang="zh-CN" altLang="en-US" dirty="0"/>
              <a:t>，</a:t>
            </a:r>
            <a:r>
              <a:rPr lang="en-US" altLang="zh-CN" dirty="0"/>
              <a:t>Model Generalization and Vulnerabilities</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23417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153879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所以时空图数据的建模一般是这种离散型的快照。</a:t>
            </a:r>
            <a:endParaRPr kumimoji="1" lang="en-US" altLang="zh-CN" dirty="0"/>
          </a:p>
          <a:p>
            <a:endParaRPr kumimoji="1" lang="en-US" altLang="zh-CN" dirty="0"/>
          </a:p>
          <a:p>
            <a:r>
              <a:rPr kumimoji="1" lang="zh-CN" altLang="en-US" dirty="0"/>
              <a:t>交通路网</a:t>
            </a:r>
            <a:r>
              <a:rPr kumimoji="1" lang="en-US" altLang="zh-CN" dirty="0"/>
              <a:t>-》</a:t>
            </a:r>
            <a:r>
              <a:rPr kumimoji="1" lang="zh-CN" altLang="en-US" dirty="0"/>
              <a:t>抽象成图结构数据，一帧就是代表一段时间的数据。</a:t>
            </a:r>
            <a:endParaRPr kumimoji="1" lang="en-US" altLang="zh-CN" dirty="0"/>
          </a:p>
          <a:p>
            <a:endParaRPr kumimoji="1" lang="en-US" altLang="zh-CN" dirty="0"/>
          </a:p>
          <a:p>
            <a:r>
              <a:rPr kumimoji="1" lang="zh-CN" altLang="en-US" dirty="0"/>
              <a:t>时间相关性，时间序列本身的特点，例如变化的趋势性、连续性以及周期性</a:t>
            </a:r>
            <a:endParaRPr kumimoji="1" lang="en-US" altLang="zh-CN" dirty="0"/>
          </a:p>
          <a:p>
            <a:endParaRPr kumimoji="1" lang="en-US" altLang="zh-CN" dirty="0"/>
          </a:p>
          <a:p>
            <a:r>
              <a:rPr kumimoji="1" lang="zh-CN" altLang="en-US" dirty="0"/>
              <a:t>空间相关性，主要是路网的传播特性带来的区域与区域之间的关联。</a:t>
            </a:r>
            <a:endParaRPr kumimoji="1" lang="en-US" altLang="zh-CN" dirty="0"/>
          </a:p>
          <a:p>
            <a:r>
              <a:rPr kumimoji="1" lang="zh-CN" altLang="en-US" dirty="0"/>
              <a:t>比如这两点是这个点的相邻路段，那么流量肯定具有一定的相关性。</a:t>
            </a:r>
            <a:endParaRPr kumimoji="1" lang="en-US" altLang="zh-CN" dirty="0"/>
          </a:p>
          <a:p>
            <a:endParaRPr kumimoji="1" lang="en-US" altLang="zh-CN" dirty="0"/>
          </a:p>
          <a:p>
            <a:r>
              <a:rPr kumimoji="1" lang="zh-CN" altLang="en-US" dirty="0"/>
              <a:t>处理这种数据其实使用两部分模型去处理，一个是这个时序处理模块</a:t>
            </a:r>
            <a:endParaRPr kumimoji="1" lang="en-US" altLang="zh-CN" dirty="0"/>
          </a:p>
          <a:p>
            <a:r>
              <a:rPr kumimoji="1" lang="zh-CN" altLang="en-US" dirty="0"/>
              <a:t>另一个就是空间的处理模块，</a:t>
            </a:r>
            <a:r>
              <a:rPr kumimoji="1" lang="en-US" altLang="zh-CN" dirty="0"/>
              <a:t>GNN</a:t>
            </a:r>
          </a:p>
          <a:p>
            <a:endParaRPr kumimoji="1" lang="en-US" altLang="zh-CN" dirty="0"/>
          </a:p>
          <a:p>
            <a:r>
              <a:rPr kumimoji="1" lang="en-US" altLang="zh-CN" dirty="0"/>
              <a:t>STGNN</a:t>
            </a:r>
          </a:p>
          <a:p>
            <a:endParaRPr kumimoji="1" lang="en-US" altLang="zh-CN" dirty="0"/>
          </a:p>
          <a:p>
            <a:r>
              <a:rPr kumimoji="1" lang="zh-CN" altLang="en-US" dirty="0"/>
              <a:t>重点还是在于</a:t>
            </a:r>
            <a:r>
              <a:rPr kumimoji="1" lang="en-US" altLang="zh-CN" dirty="0"/>
              <a:t>GNN</a:t>
            </a:r>
            <a:r>
              <a:rPr kumimoji="1" lang="zh-CN" altLang="en-US" dirty="0"/>
              <a:t>部分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38304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图神经网络核心消息传递、消息聚合</a:t>
            </a:r>
            <a:endParaRPr kumimoji="1" lang="en-US" altLang="zh-CN" dirty="0"/>
          </a:p>
          <a:p>
            <a:endParaRPr kumimoji="1" lang="en-US" altLang="zh-CN" dirty="0"/>
          </a:p>
          <a:p>
            <a:r>
              <a:rPr kumimoji="1" lang="zh-CN" altLang="en-US" dirty="0"/>
              <a:t>神经网络更新表示</a:t>
            </a:r>
            <a:endParaRPr kumimoji="1" lang="en-US" altLang="zh-CN" dirty="0"/>
          </a:p>
          <a:p>
            <a:endParaRPr kumimoji="1" lang="en-US" altLang="zh-CN" dirty="0"/>
          </a:p>
          <a:p>
            <a:r>
              <a:rPr kumimoji="1" lang="zh-CN" altLang="en-US" dirty="0"/>
              <a:t>还可以聚合高阶邻居的信息。比如二阶邻居，那我可以再叠一层图神经网络，</a:t>
            </a:r>
            <a:r>
              <a:rPr kumimoji="1" lang="en-US" altLang="zh-CN" dirty="0"/>
              <a:t>A</a:t>
            </a:r>
            <a:r>
              <a:rPr kumimoji="1" lang="zh-CN" altLang="en-US" dirty="0"/>
              <a:t>就得到了二阶邻居的信息。</a:t>
            </a:r>
            <a:endParaRPr kumimoji="1" lang="en-US" altLang="zh-CN" dirty="0"/>
          </a:p>
          <a:p>
            <a:endParaRPr kumimoji="1" lang="en-US" altLang="zh-CN" dirty="0"/>
          </a:p>
          <a:p>
            <a:endParaRPr kumimoji="1" lang="en-US" altLang="zh-CN" dirty="0"/>
          </a:p>
          <a:p>
            <a:r>
              <a:rPr kumimoji="1" lang="zh-CN" altLang="en-US" dirty="0"/>
              <a:t>（步骤）</a:t>
            </a:r>
            <a:endParaRPr kumimoji="1" lang="en-US" altLang="zh-CN" dirty="0"/>
          </a:p>
          <a:p>
            <a:r>
              <a:rPr kumimoji="1" lang="zh-CN" altLang="en-US" dirty="0"/>
              <a:t>经过一阶后，</a:t>
            </a:r>
            <a:r>
              <a:rPr kumimoji="1" lang="en-US" altLang="zh-CN" dirty="0"/>
              <a:t>BCD</a:t>
            </a:r>
            <a:r>
              <a:rPr kumimoji="1" lang="zh-CN" altLang="en-US" dirty="0"/>
              <a:t>包含他们自身邻居信息，那么第二层</a:t>
            </a:r>
            <a:r>
              <a:rPr kumimoji="1" lang="en-US" altLang="zh-CN" dirty="0"/>
              <a:t>GNN</a:t>
            </a:r>
            <a:r>
              <a:rPr kumimoji="1" lang="zh-CN" altLang="en-US" dirty="0"/>
              <a:t>聚合</a:t>
            </a:r>
            <a:r>
              <a:rPr kumimoji="1" lang="en-US" altLang="zh-CN" dirty="0"/>
              <a:t>BCD</a:t>
            </a:r>
            <a:r>
              <a:rPr kumimoji="1" lang="zh-CN" altLang="en-US" dirty="0"/>
              <a:t>得到</a:t>
            </a:r>
            <a:r>
              <a:rPr kumimoji="1" lang="en-US" altLang="zh-CN" dirty="0"/>
              <a:t>A</a:t>
            </a:r>
            <a:r>
              <a:rPr kumimoji="1" lang="zh-CN" altLang="en-US" dirty="0"/>
              <a:t>，那么</a:t>
            </a:r>
            <a:r>
              <a:rPr kumimoji="1" lang="en-US" altLang="zh-CN" dirty="0"/>
              <a:t>A</a:t>
            </a:r>
            <a:r>
              <a:rPr kumimoji="1" lang="zh-CN" altLang="en-US" dirty="0"/>
              <a:t>就包含了二阶邻居的信息。</a:t>
            </a:r>
            <a:endParaRPr kumimoji="1" lang="en-US" altLang="zh-CN" dirty="0"/>
          </a:p>
          <a:p>
            <a:endParaRPr kumimoji="1" lang="en-US" altLang="zh-CN" dirty="0"/>
          </a:p>
          <a:p>
            <a:r>
              <a:rPr kumimoji="1" lang="zh-CN" altLang="en-US" dirty="0"/>
              <a:t>（作用）</a:t>
            </a:r>
            <a:endParaRPr kumimoji="1" lang="en-US" altLang="zh-CN" dirty="0"/>
          </a:p>
          <a:p>
            <a:r>
              <a:rPr kumimoji="1" lang="zh-CN" altLang="en-US" dirty="0"/>
              <a:t>从应用角度，远距离的相似性</a:t>
            </a:r>
            <a:endParaRPr kumimoji="1" lang="en-US" altLang="zh-CN" dirty="0"/>
          </a:p>
          <a:p>
            <a:r>
              <a:rPr kumimoji="1" lang="zh-CN" altLang="en-US" dirty="0"/>
              <a:t>从模型角度，就是一种范式，捕捉更多的邻域信息，具体有没有用、几层游泳，看你实际应用。</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382140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文章提出的两个问题，第一个就是特定时空模式的个性化表示。</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第一个是时序动态性问题：两个方面，左边两幅图。</a:t>
            </a:r>
            <a:r>
              <a:rPr lang="zh-CN" altLang="en-US" dirty="0">
                <a:ea typeface="Microsoft YaHei" panose="020B0503020204020204" pitchFamily="34" charset="-122"/>
              </a:rPr>
              <a:t>同一地点的</a:t>
            </a:r>
            <a:r>
              <a:rPr lang="zh-CN" altLang="en-US" dirty="0">
                <a:solidFill>
                  <a:schemeClr val="accent5">
                    <a:lumMod val="75000"/>
                  </a:schemeClr>
                </a:solidFill>
                <a:ea typeface="Microsoft YaHei" panose="020B0503020204020204" pitchFamily="34" charset="-122"/>
              </a:rPr>
              <a:t>不同时间段</a:t>
            </a:r>
            <a:r>
              <a:rPr lang="en-US" altLang="zh-CN" dirty="0">
                <a:solidFill>
                  <a:schemeClr val="accent5">
                    <a:lumMod val="75000"/>
                  </a:schemeClr>
                </a:solidFill>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周中、周末</a:t>
            </a:r>
            <a:r>
              <a:rPr lang="en-US" altLang="zh-CN" dirty="0">
                <a:ea typeface="Microsoft YaHei" panose="020B0503020204020204" pitchFamily="34" charset="-122"/>
              </a:rPr>
              <a:t>) </a:t>
            </a:r>
            <a:r>
              <a:rPr lang="zh-CN" altLang="en-US" dirty="0">
                <a:solidFill>
                  <a:srgbClr val="FF0000"/>
                </a:solidFill>
                <a:ea typeface="Microsoft YaHei" panose="020B0503020204020204" pitchFamily="34" charset="-122"/>
              </a:rPr>
              <a:t>时序模式不同；</a:t>
            </a:r>
            <a:r>
              <a:rPr lang="zh-CN" altLang="en-US" dirty="0">
                <a:ea typeface="Microsoft YaHei" panose="020B0503020204020204" pitchFamily="34" charset="-122"/>
              </a:rPr>
              <a:t>同一时间段的</a:t>
            </a:r>
            <a:r>
              <a:rPr lang="zh-CN" altLang="en-US" dirty="0">
                <a:solidFill>
                  <a:schemeClr val="accent5">
                    <a:lumMod val="75000"/>
                  </a:schemeClr>
                </a:solidFill>
                <a:ea typeface="Microsoft YaHei" panose="020B0503020204020204" pitchFamily="34" charset="-122"/>
              </a:rPr>
              <a:t>不同地点</a:t>
            </a:r>
            <a:r>
              <a:rPr lang="zh-CN" altLang="en-US" dirty="0">
                <a:ea typeface="Microsoft YaHei" panose="020B0503020204020204" pitchFamily="34" charset="-122"/>
              </a:rPr>
              <a:t>的</a:t>
            </a:r>
            <a:r>
              <a:rPr lang="zh-CN" altLang="en-US" dirty="0">
                <a:solidFill>
                  <a:srgbClr val="FF0000"/>
                </a:solidFill>
                <a:ea typeface="Microsoft YaHei" panose="020B0503020204020204" pitchFamily="34" charset="-122"/>
              </a:rPr>
              <a:t>相关性随时间变化。</a:t>
            </a:r>
            <a:endParaRPr lang="en-US" altLang="zh-CN" dirty="0">
              <a:solidFill>
                <a:srgbClr val="FF0000"/>
              </a:solidFill>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ea typeface="Microsoft YaHei" panose="020B0503020204020204" pitchFamily="34" charset="-122"/>
              </a:rPr>
              <a:t>然而现有的方法构建静态的图，无法</a:t>
            </a:r>
            <a:r>
              <a:rPr lang="zh-CN" altLang="en-US" dirty="0">
                <a:solidFill>
                  <a:schemeClr val="tx1"/>
                </a:solidFill>
                <a:ea typeface="Microsoft YaHei" panose="020B0503020204020204" pitchFamily="34" charset="-122"/>
              </a:rPr>
              <a:t>捕捉随时间变化的动态的相关性，就像这两幅图所描述的，两个节点，在不同的时间，他的相关性就是灰色的，应该是变化的。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FF0000"/>
              </a:solidFill>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ea typeface="Microsoft YaHei" panose="020B0503020204020204" pitchFamily="34" charset="-122"/>
              </a:rPr>
              <a:t>第二个节点层面的问题：他没有画图描述。他是这样说的，就是每个节点他都有这种特定的模式，那么消息聚合的时候就要额外的小心，防止聚合到不该聚合的节点，引入噪声干扰。</a:t>
            </a:r>
            <a:endParaRPr lang="en-US" altLang="zh-CN" dirty="0">
              <a:solidFill>
                <a:srgbClr val="FF0000"/>
              </a:solidFill>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FF0000"/>
              </a:solidFill>
              <a:ea typeface="Microsoft YaHei" panose="020B0503020204020204" pitchFamily="34" charset="-122"/>
            </a:endParaRPr>
          </a:p>
          <a:p>
            <a:endParaRPr kumimoji="1" lang="en-US" altLang="zh-CN" dirty="0"/>
          </a:p>
          <a:p>
            <a:endParaRPr kumimoji="1" lang="en-US" altLang="zh-CN" dirty="0"/>
          </a:p>
          <a:p>
            <a:endParaRPr kumimoji="1" lang="en-US" altLang="zh-CN" dirty="0"/>
          </a:p>
          <a:p>
            <a:r>
              <a:rPr kumimoji="1" lang="zh-CN" altLang="en-US" dirty="0"/>
              <a:t>后面他解决方法其实也是针对性设计的，采用时空超图。超图就是为了获得节点个性化的表征。前面提到直接聚合可能会受到</a:t>
            </a:r>
            <a:r>
              <a:rPr lang="zh-CN" altLang="en-US" dirty="0">
                <a:ea typeface="Microsoft YaHei" panose="020B0503020204020204" pitchFamily="34" charset="-122"/>
              </a:rPr>
              <a:t>主要节点的干扰，本质上就是聚合了不该聚合的邻居，那么超图就可以不受原始的邻域的限制，而是在全局图的范围内去连接多个相似的节点，从而来聚合一些真正合适的邻居节点。而在时间动态层面，就是在每一个时间窗口我都进行超图的学习，从而获得动态的图结构。</a:t>
            </a:r>
            <a:endParaRPr kumimoji="1" lang="en-US" altLang="zh-CN" dirty="0"/>
          </a:p>
          <a:p>
            <a:endParaRPr kumimoji="1" lang="en-US" altLang="zh-CN" dirty="0"/>
          </a:p>
          <a:p>
            <a:r>
              <a:rPr kumimoji="1" lang="zh-CN" altLang="en-US" dirty="0"/>
              <a:t>主要节点：趋同，就比如一个节点和周围好多节点相连，那么他消息传递就会传递给很多节点，如果进行二阶消息传递那么会传递给更多，那么这个节点就是一个主要节点。</a:t>
            </a:r>
            <a:endParaRPr kumimoji="1" lang="en-US" altLang="zh-CN" dirty="0"/>
          </a:p>
          <a:p>
            <a:r>
              <a:rPr kumimoji="1" lang="zh-CN" altLang="en-US" dirty="0"/>
              <a:t>可能导致该节点周围的节点特征最后都变得很相似了，那么这个节点就是一个主要节点。</a:t>
            </a:r>
            <a:endParaRPr kumimoji="1" lang="en-US" altLang="zh-CN" dirty="0"/>
          </a:p>
          <a:p>
            <a:r>
              <a:rPr kumimoji="1" lang="zh-CN" altLang="en-US" dirty="0"/>
              <a:t>其实这个就是我们在图表征学习里面经常谈到的过平滑或者说过度挤压的问题。</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32237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第二个问题就是</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Microsoft YaHei" panose="020B0503020204020204" pitchFamily="34" charset="-122"/>
                <a:cs typeface="+mn-cs"/>
              </a:rPr>
              <a:t>现有方法忽略了不同空间层次上的语义相关性。</a:t>
            </a:r>
            <a:endParaRPr lang="en-US" altLang="zh-CN" b="0" dirty="0">
              <a:ea typeface="Microsoft YaHei" panose="020B0503020204020204" pitchFamily="34" charset="-122"/>
            </a:endParaRPr>
          </a:p>
          <a:p>
            <a:endParaRPr kumimoji="1" lang="en-US" altLang="zh-CN" dirty="0"/>
          </a:p>
          <a:p>
            <a:r>
              <a:rPr kumimoji="1" lang="zh-CN" altLang="en-US" dirty="0"/>
              <a:t>刚刚讲的两个问题其实都是具体的节点层面，但在实际中不直接相连的节点也会有相似性。比如这两个点距离比较远，但是都是住宅区。那么这样就会产生这种层级的关系。那么第二个问题其实就是如何处理这种层次的关系。</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此外，</a:t>
            </a:r>
            <a:r>
              <a:rPr lang="zh-CN" altLang="en-US" dirty="0">
                <a:solidFill>
                  <a:srgbClr val="FF0000"/>
                </a:solidFill>
                <a:ea typeface="Microsoft YaHei" panose="020B0503020204020204" pitchFamily="34" charset="-122"/>
              </a:rPr>
              <a:t>同时抽象出来的高层次区域之间</a:t>
            </a:r>
            <a:r>
              <a:rPr lang="zh-CN" altLang="en-US" dirty="0">
                <a:ea typeface="Microsoft YaHei" panose="020B0503020204020204" pitchFamily="34" charset="-122"/>
              </a:rPr>
              <a:t>的时空模式可能展现出动态的传递关系。</a:t>
            </a:r>
            <a:endParaRPr lang="en-US" altLang="zh-CN" dirty="0">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Microsoft YaHei" panose="020B0503020204020204" pitchFamily="34" charset="-122"/>
            </a:endParaRPr>
          </a:p>
          <a:p>
            <a:pPr algn="l">
              <a:lnSpc>
                <a:spcPct val="150000"/>
              </a:lnSpc>
            </a:pPr>
            <a:r>
              <a:rPr lang="zh-CN" altLang="en-US" dirty="0">
                <a:ea typeface="Microsoft YaHei" panose="020B0503020204020204" pitchFamily="34" charset="-122"/>
              </a:rPr>
              <a:t>比如</a:t>
            </a:r>
            <a:r>
              <a:rPr lang="zh-CN" altLang="en-US" dirty="0">
                <a:solidFill>
                  <a:schemeClr val="tx1"/>
                </a:solidFill>
                <a:latin typeface="Microsoft YaHei" panose="020B0503020204020204" pitchFamily="34" charset="-122"/>
                <a:ea typeface="Microsoft YaHei" panose="020B0503020204020204" pitchFamily="34" charset="-122"/>
              </a:rPr>
              <a:t>工作时间段，从住宅区到工作区的流量明显增加，住宅区内人流的变化可为预测工作区内的人流量提供辅助。所以关键的问题是如何学习这种高层次之间的相关性。</a:t>
            </a:r>
            <a:endParaRPr lang="zh-CN" altLang="en-US" dirty="0">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FF0000"/>
              </a:solidFill>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365677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解决时空图学习上述问题的一个直接的方法就是使用</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端到端的模型</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来学习时空特性</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endParaRPr kumimoji="1" lang="en-US" altLang="zh-CN" dirty="0"/>
          </a:p>
          <a:p>
            <a:r>
              <a:rPr kumimoji="1" lang="zh-CN" altLang="en-US" dirty="0"/>
              <a:t>现有的方法也基本都是设计相应的模块，来分别提取时间、空间特征。</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376135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那我们解决前面提到的两个问题，就可以设计一个新的</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端到端的模型</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来学习时空特性，但是当前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模型每个模块都较为复杂，你去设计一些模块来实现新的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模型可能要经过复杂的调试</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而且模块的添加和删除可能导致性能下降，鲁棒性很低。</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那我们又没有什么方法可以直接利用目前的这些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模型呢？</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参考目前比较火的一个</a:t>
            </a:r>
            <a:r>
              <a:rPr kumimoji="1" lang="en-US" altLang="zh-CN" dirty="0" err="1">
                <a:latin typeface="Calibri" panose="020F0502020204030204" pitchFamily="34" charset="0"/>
                <a:ea typeface="Microsoft YaHei" panose="020B0503020204020204" pitchFamily="34" charset="-122"/>
                <a:cs typeface="Calibri" panose="020F0502020204030204" pitchFamily="34" charset="0"/>
              </a:rPr>
              <a:t>ChatGPT</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，以及</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CV</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领域比较火的</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MAE</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，都用到了预训练这个技术</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预训练架构</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构建了无监督的训练任务，以学习</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更好的表示</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并</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提高下游任务的性能。</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NLP</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的预训练就是把句子中的单词</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，补全，这个</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MAE</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也是</a:t>
            </a:r>
            <a:endPar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那么在时空图领域，是不是也可以这么做，设计一个与训练框架，</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使用定制的预训练方法来提升表征学习质量，该框架可以无缝集成到现有的时空预测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模型中，提升其性能。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r>
              <a:rPr kumimoji="1" lang="zh-CN" altLang="en-US" dirty="0"/>
              <a:t>就是直接用端到端模型效果可能对于某个数据集很好，但是如果换个数据集，或者对一些模块进行修改、移植，就可能显著影响效果了。</a:t>
            </a:r>
            <a:endParaRPr kumimoji="1" lang="en-US" altLang="zh-CN" dirty="0"/>
          </a:p>
          <a:p>
            <a:r>
              <a:rPr kumimoji="1" lang="zh-CN" altLang="en-US" dirty="0"/>
              <a:t>这是因为这些端到端的模型他的表征学习也是端到端的，并且是针对特定数据集或者特定的下游任务设计的，所以鲁棒性很差。</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214379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时空数据预训练的模式还是一样的，在预训练阶段</a:t>
            </a:r>
            <a:r>
              <a:rPr kumimoji="1" lang="en-US" altLang="zh-CN" dirty="0"/>
              <a:t>mask</a:t>
            </a:r>
            <a:r>
              <a:rPr kumimoji="1" lang="zh-CN" altLang="en-US" dirty="0"/>
              <a:t>掉一部分数据，然后让模型重建</a:t>
            </a:r>
            <a:endParaRPr kumimoji="1" lang="en-US" altLang="zh-CN" dirty="0"/>
          </a:p>
          <a:p>
            <a:endParaRPr kumimoji="1" lang="en-US" altLang="zh-CN" dirty="0"/>
          </a:p>
          <a:p>
            <a:r>
              <a:rPr kumimoji="1" lang="zh-CN" altLang="en-US" dirty="0"/>
              <a:t>那么在下游任务的时候就可以根据这个学习到的函数，以及历史的数据，来进行预测任务了。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638820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838200" y="1873405"/>
            <a:ext cx="10515600" cy="2420259"/>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4048376" y="6413481"/>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838200" y="641348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2024/1/24</a:t>
            </a:fld>
            <a:endParaRPr lang="zh-CN" altLang="en-US" sz="1200">
              <a:solidFill>
                <a:schemeClr val="tx1"/>
              </a:solidFill>
              <a:latin typeface="+mn-lt"/>
            </a:endParaRPr>
          </a:p>
        </p:txBody>
      </p:sp>
      <p:pic>
        <p:nvPicPr>
          <p:cNvPr id="3" name="图形 2">
            <a:extLst>
              <a:ext uri="{FF2B5EF4-FFF2-40B4-BE49-F238E27FC236}">
                <a16:creationId xmlns:a16="http://schemas.microsoft.com/office/drawing/2014/main" id="{4FCE60EF-4285-A380-E6D4-24CD218048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4661" y="0"/>
            <a:ext cx="4262230" cy="2131115"/>
          </a:xfrm>
          <a:prstGeom prst="rect">
            <a:avLst/>
          </a:prstGeom>
        </p:spPr>
      </p:pic>
      <p:sp>
        <p:nvSpPr>
          <p:cNvPr id="15" name="文本占位符 14">
            <a:extLst>
              <a:ext uri="{FF2B5EF4-FFF2-40B4-BE49-F238E27FC236}">
                <a16:creationId xmlns:a16="http://schemas.microsoft.com/office/drawing/2014/main" id="{D5751410-F3B2-EF71-B198-D08B8E299D28}"/>
              </a:ext>
            </a:extLst>
          </p:cNvPr>
          <p:cNvSpPr>
            <a:spLocks noGrp="1"/>
          </p:cNvSpPr>
          <p:nvPr>
            <p:ph type="body" sz="quarter" idx="12"/>
          </p:nvPr>
        </p:nvSpPr>
        <p:spPr>
          <a:xfrm>
            <a:off x="1349828" y="2186174"/>
            <a:ext cx="9492343" cy="1794720"/>
          </a:xfrm>
        </p:spPr>
        <p:txBody>
          <a:bodyPr anchor="ctr">
            <a:normAutofit/>
          </a:bodyPr>
          <a:lstStyle>
            <a:lvl1pPr marL="0" indent="0" algn="ctr">
              <a:lnSpc>
                <a:spcPct val="150000"/>
              </a:lnSpc>
              <a:buNone/>
              <a:defRPr sz="3200" b="1">
                <a:solidFill>
                  <a:srgbClr val="02409A"/>
                </a:solidFill>
                <a:latin typeface="Calibri" panose="020F0502020204030204" pitchFamily="34" charset="0"/>
                <a:ea typeface="Microsoft YaHei" panose="020B0503020204020204" pitchFamily="34" charset="-122"/>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单击此处编辑母版文本样式</a:t>
            </a:r>
            <a:endParaRPr kumimoji="1" lang="en-US" altLang="zh-CN"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单击此处编辑母版文本样式</a:t>
            </a:r>
            <a:endParaRPr kumimoji="1" lang="en-US" altLang="zh-CN" dirty="0"/>
          </a:p>
        </p:txBody>
      </p:sp>
      <p:sp>
        <p:nvSpPr>
          <p:cNvPr id="5" name="文本占位符 4">
            <a:extLst>
              <a:ext uri="{FF2B5EF4-FFF2-40B4-BE49-F238E27FC236}">
                <a16:creationId xmlns:a16="http://schemas.microsoft.com/office/drawing/2014/main" id="{3306228E-ECDC-9F0E-30EC-D5E0ABE47EE6}"/>
              </a:ext>
            </a:extLst>
          </p:cNvPr>
          <p:cNvSpPr>
            <a:spLocks noGrp="1"/>
          </p:cNvSpPr>
          <p:nvPr>
            <p:ph type="body" sz="quarter" idx="13" hasCustomPrompt="1"/>
          </p:nvPr>
        </p:nvSpPr>
        <p:spPr>
          <a:xfrm>
            <a:off x="3340351" y="4569714"/>
            <a:ext cx="5530850" cy="365125"/>
          </a:xfrm>
        </p:spPr>
        <p:txBody>
          <a:bodyPr>
            <a:normAutofit/>
          </a:bodyPr>
          <a:lstStyle>
            <a:lvl1pPr marL="0" indent="0" algn="ctr">
              <a:buNone/>
              <a:defRPr sz="2000" b="0">
                <a:solidFill>
                  <a:srgbClr val="6B2D0B"/>
                </a:solidFill>
                <a:latin typeface="Calibri" panose="020F0502020204030204" pitchFamily="34" charset="0"/>
                <a:ea typeface="Microsoft YaHei" panose="020B0503020204020204" pitchFamily="34" charset="-122"/>
                <a:cs typeface="Calibri" panose="020F0502020204030204" pitchFamily="34" charset="0"/>
              </a:defRPr>
            </a:lvl1pPr>
          </a:lstStyle>
          <a:p>
            <a:pPr lvl="0"/>
            <a:r>
              <a:rPr kumimoji="1" lang="zh-CN" altLang="en-US" dirty="0"/>
              <a:t>会议名称</a:t>
            </a:r>
            <a:endParaRPr kumimoji="1" lang="en-US" altLang="zh-CN" dirty="0"/>
          </a:p>
        </p:txBody>
      </p:sp>
      <p:sp>
        <p:nvSpPr>
          <p:cNvPr id="12" name="文本占位符 4">
            <a:extLst>
              <a:ext uri="{FF2B5EF4-FFF2-40B4-BE49-F238E27FC236}">
                <a16:creationId xmlns:a16="http://schemas.microsoft.com/office/drawing/2014/main" id="{0567E745-15FB-8200-28A8-E9DA5EAB5333}"/>
              </a:ext>
            </a:extLst>
          </p:cNvPr>
          <p:cNvSpPr>
            <a:spLocks noGrp="1"/>
          </p:cNvSpPr>
          <p:nvPr>
            <p:ph type="body" sz="quarter" idx="14" hasCustomPrompt="1"/>
          </p:nvPr>
        </p:nvSpPr>
        <p:spPr>
          <a:xfrm>
            <a:off x="838200" y="5029790"/>
            <a:ext cx="10515600" cy="365125"/>
          </a:xfrm>
        </p:spPr>
        <p:txBody>
          <a:bodyPr>
            <a:normAutofit/>
          </a:bodyPr>
          <a:lstStyle>
            <a:lvl1pPr marL="0" indent="0" algn="ctr">
              <a:buNone/>
              <a:defRPr sz="2000" b="0">
                <a:solidFill>
                  <a:srgbClr val="6B2D0B"/>
                </a:solidFill>
                <a:latin typeface="Calibri" panose="020F0502020204030204" pitchFamily="34" charset="0"/>
                <a:ea typeface="Microsoft YaHei" panose="020B0503020204020204" pitchFamily="34" charset="-122"/>
                <a:cs typeface="Calibri" panose="020F0502020204030204" pitchFamily="34" charset="0"/>
              </a:defRPr>
            </a:lvl1pPr>
          </a:lstStyle>
          <a:p>
            <a:pPr lvl="0"/>
            <a:r>
              <a:rPr kumimoji="1" lang="zh-CN" altLang="en-US" dirty="0"/>
              <a:t>作者</a:t>
            </a:r>
            <a:endParaRPr kumimoji="1" lang="en-US" altLang="zh-CN" dirty="0"/>
          </a:p>
        </p:txBody>
      </p:sp>
      <p:sp>
        <p:nvSpPr>
          <p:cNvPr id="13" name="文本占位符 4">
            <a:extLst>
              <a:ext uri="{FF2B5EF4-FFF2-40B4-BE49-F238E27FC236}">
                <a16:creationId xmlns:a16="http://schemas.microsoft.com/office/drawing/2014/main" id="{6B39FFE1-AEDD-4C59-9E09-8703AE450A72}"/>
              </a:ext>
            </a:extLst>
          </p:cNvPr>
          <p:cNvSpPr>
            <a:spLocks noGrp="1"/>
          </p:cNvSpPr>
          <p:nvPr>
            <p:ph type="body" sz="quarter" idx="15" hasCustomPrompt="1"/>
          </p:nvPr>
        </p:nvSpPr>
        <p:spPr>
          <a:xfrm>
            <a:off x="838199" y="5394915"/>
            <a:ext cx="10515600" cy="365125"/>
          </a:xfrm>
        </p:spPr>
        <p:txBody>
          <a:bodyPr>
            <a:normAutofit/>
          </a:bodyPr>
          <a:lstStyle>
            <a:lvl1pPr marL="0" indent="0" algn="ctr">
              <a:buNone/>
              <a:defRPr sz="2000" b="0">
                <a:solidFill>
                  <a:srgbClr val="6B2D0B"/>
                </a:solidFill>
                <a:latin typeface="Calibri" panose="020F0502020204030204" pitchFamily="34" charset="0"/>
                <a:ea typeface="Microsoft YaHei" panose="020B0503020204020204" pitchFamily="34" charset="-122"/>
                <a:cs typeface="Calibri" panose="020F0502020204030204" pitchFamily="34" charset="0"/>
              </a:defRPr>
            </a:lvl1pPr>
          </a:lstStyle>
          <a:p>
            <a:pPr lvl="0"/>
            <a:r>
              <a:rPr kumimoji="1" lang="zh-CN" altLang="en-US" dirty="0"/>
              <a:t>单位</a:t>
            </a:r>
            <a:endParaRPr kumimoji="1" lang="en-US" altLang="zh-CN" dirty="0"/>
          </a:p>
        </p:txBody>
      </p:sp>
    </p:spTree>
    <p:extLst>
      <p:ext uri="{BB962C8B-B14F-4D97-AF65-F5344CB8AC3E}">
        <p14:creationId xmlns:p14="http://schemas.microsoft.com/office/powerpoint/2010/main" val="352749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11238829" y="6407035"/>
            <a:ext cx="723472"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216000" y="172131"/>
            <a:ext cx="1176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7606" y="338946"/>
              <a:ext cx="152307" cy="282999"/>
              <a:chOff x="5083765" y="2072506"/>
              <a:chExt cx="22360"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3928" y="2072506"/>
                <a:ext cx="22197"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837;p34">
                <a:extLst>
                  <a:ext uri="{FF2B5EF4-FFF2-40B4-BE49-F238E27FC236}">
                    <a16:creationId xmlns:a16="http://schemas.microsoft.com/office/drawing/2014/main" id="{FBA697B4-CDA7-4D9E-96BB-283CE572F984}"/>
                  </a:ext>
                </a:extLst>
              </p:cNvPr>
              <p:cNvSpPr/>
              <p:nvPr/>
            </p:nvSpPr>
            <p:spPr>
              <a:xfrm>
                <a:off x="5083765" y="2087124"/>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
        <p:nvSpPr>
          <p:cNvPr id="3" name="标题 2">
            <a:extLst>
              <a:ext uri="{FF2B5EF4-FFF2-40B4-BE49-F238E27FC236}">
                <a16:creationId xmlns:a16="http://schemas.microsoft.com/office/drawing/2014/main" id="{38F0DF8A-FEB1-9748-8940-EB70CC83BC4A}"/>
              </a:ext>
            </a:extLst>
          </p:cNvPr>
          <p:cNvSpPr>
            <a:spLocks noGrp="1"/>
          </p:cNvSpPr>
          <p:nvPr>
            <p:ph type="title" hasCustomPrompt="1"/>
          </p:nvPr>
        </p:nvSpPr>
        <p:spPr>
          <a:xfrm>
            <a:off x="527224" y="216410"/>
            <a:ext cx="10092269"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提纲</a:t>
            </a:r>
          </a:p>
        </p:txBody>
      </p:sp>
      <p:pic>
        <p:nvPicPr>
          <p:cNvPr id="7" name="图片 6">
            <a:extLst>
              <a:ext uri="{FF2B5EF4-FFF2-40B4-BE49-F238E27FC236}">
                <a16:creationId xmlns:a16="http://schemas.microsoft.com/office/drawing/2014/main" id="{D5E4AB26-C766-E26F-DE87-599E754E4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0963" y="162985"/>
            <a:ext cx="605037" cy="605037"/>
          </a:xfrm>
          <a:prstGeom prst="rect">
            <a:avLst/>
          </a:prstGeom>
        </p:spPr>
      </p:pic>
    </p:spTree>
    <p:extLst>
      <p:ext uri="{BB962C8B-B14F-4D97-AF65-F5344CB8AC3E}">
        <p14:creationId xmlns:p14="http://schemas.microsoft.com/office/powerpoint/2010/main" val="349721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一级标题">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11238829" y="6407035"/>
            <a:ext cx="723472"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216000" y="172131"/>
            <a:ext cx="1176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7606" y="338946"/>
              <a:ext cx="152307" cy="282999"/>
              <a:chOff x="5083765" y="2072506"/>
              <a:chExt cx="22360"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3928" y="2072506"/>
                <a:ext cx="22197"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837;p34">
                <a:extLst>
                  <a:ext uri="{FF2B5EF4-FFF2-40B4-BE49-F238E27FC236}">
                    <a16:creationId xmlns:a16="http://schemas.microsoft.com/office/drawing/2014/main" id="{FBA697B4-CDA7-4D9E-96BB-283CE572F984}"/>
                  </a:ext>
                </a:extLst>
              </p:cNvPr>
              <p:cNvSpPr/>
              <p:nvPr/>
            </p:nvSpPr>
            <p:spPr>
              <a:xfrm>
                <a:off x="5083765" y="2087124"/>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527224" y="216410"/>
            <a:ext cx="10092269"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pic>
        <p:nvPicPr>
          <p:cNvPr id="7" name="图片 6">
            <a:extLst>
              <a:ext uri="{FF2B5EF4-FFF2-40B4-BE49-F238E27FC236}">
                <a16:creationId xmlns:a16="http://schemas.microsoft.com/office/drawing/2014/main" id="{D5E4AB26-C766-E26F-DE87-599E754E4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0963" y="162985"/>
            <a:ext cx="605037" cy="605037"/>
          </a:xfrm>
          <a:prstGeom prst="rect">
            <a:avLst/>
          </a:prstGeom>
        </p:spPr>
      </p:pic>
    </p:spTree>
    <p:extLst>
      <p:ext uri="{BB962C8B-B14F-4D97-AF65-F5344CB8AC3E}">
        <p14:creationId xmlns:p14="http://schemas.microsoft.com/office/powerpoint/2010/main" val="91670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一级二级标题">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11238829" y="6407035"/>
            <a:ext cx="723472" cy="365125"/>
          </a:xfrm>
        </p:spPr>
        <p:txBody>
          <a:bodyPr/>
          <a:lstStyle/>
          <a:p>
            <a:fld id="{72A5E12F-523A-4D75-95A2-779F57F5D9E2}" type="slidenum">
              <a:rPr lang="zh-CN" altLang="en-US" smtClean="0"/>
              <a:t>‹#›</a:t>
            </a:fld>
            <a:endParaRPr lang="zh-CN" altLang="en-US"/>
          </a:p>
        </p:txBody>
      </p:sp>
      <p:grpSp>
        <p:nvGrpSpPr>
          <p:cNvPr id="8" name="组合 7">
            <a:extLst>
              <a:ext uri="{FF2B5EF4-FFF2-40B4-BE49-F238E27FC236}">
                <a16:creationId xmlns:a16="http://schemas.microsoft.com/office/drawing/2014/main" id="{2B3780AF-97D7-41F5-92BD-C6B3372F345E}"/>
              </a:ext>
            </a:extLst>
          </p:cNvPr>
          <p:cNvGrpSpPr/>
          <p:nvPr userDrawn="1"/>
        </p:nvGrpSpPr>
        <p:grpSpPr>
          <a:xfrm>
            <a:off x="216000" y="172131"/>
            <a:ext cx="1176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527224" y="216410"/>
            <a:ext cx="10092269"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
        <p:nvSpPr>
          <p:cNvPr id="7" name="内容占位符 6">
            <a:extLst>
              <a:ext uri="{FF2B5EF4-FFF2-40B4-BE49-F238E27FC236}">
                <a16:creationId xmlns:a16="http://schemas.microsoft.com/office/drawing/2014/main" id="{474DDC9D-1B40-8A56-4033-5F67D7EA95B5}"/>
              </a:ext>
            </a:extLst>
          </p:cNvPr>
          <p:cNvSpPr>
            <a:spLocks noGrp="1"/>
          </p:cNvSpPr>
          <p:nvPr>
            <p:ph sz="quarter" idx="13"/>
          </p:nvPr>
        </p:nvSpPr>
        <p:spPr>
          <a:xfrm>
            <a:off x="527223" y="891812"/>
            <a:ext cx="11398215" cy="453808"/>
          </a:xfrm>
        </p:spPr>
        <p:txBody>
          <a:bodyPr>
            <a:normAutofit/>
          </a:bodyPr>
          <a:lstStyle>
            <a:lvl1pPr marL="0" indent="0">
              <a:lnSpc>
                <a:spcPct val="100000"/>
              </a:lnSpc>
              <a:buNone/>
              <a:defRPr sz="2400">
                <a:latin typeface="Microsoft YaHei" panose="020B0503020204020204" pitchFamily="34" charset="-122"/>
                <a:ea typeface="Microsoft YaHei" panose="020B0503020204020204" pitchFamily="34" charset="-122"/>
              </a:defRPr>
            </a:lvl1pPr>
            <a:lvl2pPr marL="457200" indent="0">
              <a:buNone/>
              <a:defRPr/>
            </a:lvl2pPr>
          </a:lstStyle>
          <a:p>
            <a:pPr lvl="0"/>
            <a:r>
              <a:rPr kumimoji="1" lang="zh-CN" altLang="en-US" dirty="0"/>
              <a:t>单击此处编辑母版文本样式</a:t>
            </a:r>
          </a:p>
        </p:txBody>
      </p:sp>
      <p:pic>
        <p:nvPicPr>
          <p:cNvPr id="5" name="图片 4">
            <a:extLst>
              <a:ext uri="{FF2B5EF4-FFF2-40B4-BE49-F238E27FC236}">
                <a16:creationId xmlns:a16="http://schemas.microsoft.com/office/drawing/2014/main" id="{0DFA4998-2F0D-DC74-4320-27BF88130F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0963" y="162985"/>
            <a:ext cx="605037" cy="605037"/>
          </a:xfrm>
          <a:prstGeom prst="rect">
            <a:avLst/>
          </a:prstGeom>
        </p:spPr>
      </p:pic>
      <p:sp>
        <p:nvSpPr>
          <p:cNvPr id="11" name="Google Shape;836;p34">
            <a:extLst>
              <a:ext uri="{FF2B5EF4-FFF2-40B4-BE49-F238E27FC236}">
                <a16:creationId xmlns:a16="http://schemas.microsoft.com/office/drawing/2014/main" id="{2DDDF619-4E01-FD81-B43F-05677180A456}"/>
              </a:ext>
            </a:extLst>
          </p:cNvPr>
          <p:cNvSpPr/>
          <p:nvPr userDrawn="1"/>
        </p:nvSpPr>
        <p:spPr>
          <a:xfrm>
            <a:off x="265021" y="338949"/>
            <a:ext cx="202980" cy="282999"/>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837;p34">
            <a:extLst>
              <a:ext uri="{FF2B5EF4-FFF2-40B4-BE49-F238E27FC236}">
                <a16:creationId xmlns:a16="http://schemas.microsoft.com/office/drawing/2014/main" id="{130A98D0-CDE6-3180-892A-8A40F30CBDDC}"/>
              </a:ext>
            </a:extLst>
          </p:cNvPr>
          <p:cNvSpPr/>
          <p:nvPr userDrawn="1"/>
        </p:nvSpPr>
        <p:spPr>
          <a:xfrm>
            <a:off x="263540" y="438513"/>
            <a:ext cx="79923" cy="79008"/>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02100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尾页">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11238829" y="6407035"/>
            <a:ext cx="723472"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2136941" y="1493244"/>
            <a:ext cx="7918118" cy="4172456"/>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a:extLst>
                <a:ext uri="{FF2B5EF4-FFF2-40B4-BE49-F238E27FC236}">
                  <a16:creationId xmlns:a16="http://schemas.microsoft.com/office/drawing/2014/main" id="{27602270-8804-49D6-B11A-C589864B9DEC}"/>
                </a:ext>
              </a:extLst>
            </p:cNvPr>
            <p:cNvSpPr txBox="1"/>
            <p:nvPr/>
          </p:nvSpPr>
          <p:spPr>
            <a:xfrm>
              <a:off x="2813048" y="2131068"/>
              <a:ext cx="3512823" cy="1166003"/>
            </a:xfrm>
            <a:prstGeom prst="rect">
              <a:avLst/>
            </a:prstGeom>
            <a:noFill/>
          </p:spPr>
          <p:txBody>
            <a:bodyPr wrap="square" rtlCol="0">
              <a:spAutoFit/>
            </a:bodyPr>
            <a:lstStyle/>
            <a:p>
              <a:pPr lvl="0" algn="ctr">
                <a:defRPr/>
              </a:pPr>
              <a:r>
                <a:rPr lang="zh-CN" altLang="en-US" sz="4400" b="1" spc="300" baseline="0" dirty="0">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400" b="1" spc="300" baseline="0" dirty="0">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555360" y="3423138"/>
              <a:ext cx="2028198"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71362"/>
            </a:xfrm>
            <a:prstGeom prst="rect">
              <a:avLst/>
            </a:prstGeom>
            <a:noFill/>
          </p:spPr>
          <p:txBody>
            <a:bodyPr wrap="square" rtlCol="0">
              <a:spAutoFit/>
            </a:bodyPr>
            <a:lstStyle/>
            <a:p>
              <a:pPr lvl="0" algn="ctr">
                <a:defRPr/>
              </a:pPr>
              <a:r>
                <a:rPr lang="en-US" altLang="zh-CN" sz="3200" b="0" dirty="0">
                  <a:solidFill>
                    <a:schemeClr val="bg1"/>
                  </a:solidFill>
                  <a:latin typeface="思源黑体 CN" panose="020B0500000000000000" pitchFamily="34" charset="-122"/>
                  <a:ea typeface="思源黑体 CN" panose="020B0500000000000000" pitchFamily="34" charset="-122"/>
                  <a:cs typeface="+mn-ea"/>
                </a:rPr>
                <a:t>dylv@seu.edu.cn</a:t>
              </a:r>
              <a:endParaRPr lang="zh-CN" altLang="en-US" sz="3200" b="0" dirty="0">
                <a:solidFill>
                  <a:schemeClr val="bg1"/>
                </a:solidFill>
                <a:latin typeface="思源黑体 CN" panose="020B0500000000000000" pitchFamily="34" charset="-122"/>
                <a:ea typeface="思源黑体 CN" panose="020B0500000000000000" pitchFamily="34" charset="-122"/>
                <a:cs typeface="+mn-ea"/>
              </a:endParaRPr>
            </a:p>
          </p:txBody>
        </p:sp>
      </p:grpSp>
      <p:sp>
        <p:nvSpPr>
          <p:cNvPr id="3" name="文本框 2">
            <a:extLst>
              <a:ext uri="{FF2B5EF4-FFF2-40B4-BE49-F238E27FC236}">
                <a16:creationId xmlns:a16="http://schemas.microsoft.com/office/drawing/2014/main" id="{71BFEF24-EE90-A14E-8927-8889335C8502}"/>
              </a:ext>
            </a:extLst>
          </p:cNvPr>
          <p:cNvSpPr txBox="1"/>
          <p:nvPr userDrawn="1"/>
        </p:nvSpPr>
        <p:spPr>
          <a:xfrm>
            <a:off x="4035207" y="6451097"/>
            <a:ext cx="412158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mn-lt"/>
                <a:ea typeface="+mn-ea"/>
                <a:cs typeface="+mn-cs"/>
              </a:rPr>
              <a:t>Southeast University</a:t>
            </a:r>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Tree>
    <p:extLst>
      <p:ext uri="{BB962C8B-B14F-4D97-AF65-F5344CB8AC3E}">
        <p14:creationId xmlns:p14="http://schemas.microsoft.com/office/powerpoint/2010/main" val="129530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4911289" y="3866332"/>
            <a:ext cx="3186947"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1209909" y="3866332"/>
            <a:ext cx="3101663"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941162" y="3167421"/>
            <a:ext cx="1639156"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2391440" y="3708165"/>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2391440"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1209909" y="469323"/>
            <a:ext cx="3101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8175249" y="1165517"/>
            <a:ext cx="3101663"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4927971" y="1165518"/>
            <a:ext cx="3101663"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6919235" y="469323"/>
            <a:ext cx="2512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7805949"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1208156" y="1164020"/>
            <a:ext cx="3105165"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8697953" y="4697007"/>
            <a:ext cx="1930400" cy="24765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2024/1/24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303165745"/>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 id="2147483682" r:id="rId4"/>
    <p:sldLayoutId id="2147483683" r:id="rId5"/>
    <p:sldLayoutId id="2147483666" r:id="rId6"/>
  </p:sldLayoutIdLst>
  <p:hf hdr="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icrosoft YaHei" panose="020B0503020204020204" pitchFamily="34"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6.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F539A29-9B03-A33E-96AD-963BF10BD239}"/>
              </a:ext>
            </a:extLst>
          </p:cNvPr>
          <p:cNvSpPr>
            <a:spLocks noGrp="1"/>
          </p:cNvSpPr>
          <p:nvPr>
            <p:ph type="body" sz="quarter" idx="12"/>
          </p:nvPr>
        </p:nvSpPr>
        <p:spPr/>
        <p:txBody>
          <a:bodyPr/>
          <a:lstStyle/>
          <a:p>
            <a:r>
              <a:rPr kumimoji="1" lang="en-US" altLang="zh-CN" dirty="0"/>
              <a:t>GPT-ST: Generative Pre-Training of </a:t>
            </a:r>
          </a:p>
          <a:p>
            <a:r>
              <a:rPr kumimoji="1" lang="en-US" altLang="zh-CN" dirty="0" err="1"/>
              <a:t>Spatio</a:t>
            </a:r>
            <a:r>
              <a:rPr kumimoji="1" lang="en-US" altLang="zh-CN" dirty="0"/>
              <a:t>-Temporal Graph Neural Networks</a:t>
            </a:r>
            <a:endParaRPr kumimoji="1" lang="zh-CN" altLang="en-US" dirty="0"/>
          </a:p>
        </p:txBody>
      </p:sp>
      <p:sp>
        <p:nvSpPr>
          <p:cNvPr id="3" name="文本占位符 2">
            <a:extLst>
              <a:ext uri="{FF2B5EF4-FFF2-40B4-BE49-F238E27FC236}">
                <a16:creationId xmlns:a16="http://schemas.microsoft.com/office/drawing/2014/main" id="{6EB9626C-F56A-E4F5-B2B1-721A4E6A9512}"/>
              </a:ext>
            </a:extLst>
          </p:cNvPr>
          <p:cNvSpPr>
            <a:spLocks noGrp="1"/>
          </p:cNvSpPr>
          <p:nvPr>
            <p:ph type="body" sz="quarter" idx="13"/>
          </p:nvPr>
        </p:nvSpPr>
        <p:spPr/>
        <p:txBody>
          <a:bodyPr>
            <a:normAutofit lnSpcReduction="10000"/>
          </a:bodyPr>
          <a:lstStyle/>
          <a:p>
            <a:r>
              <a:rPr kumimoji="1" lang="en-US" altLang="zh-CN" dirty="0" err="1"/>
              <a:t>NeurIPS</a:t>
            </a:r>
            <a:r>
              <a:rPr kumimoji="1" lang="en-US" altLang="zh-CN" dirty="0"/>
              <a:t> 2023</a:t>
            </a:r>
            <a:endParaRPr kumimoji="1" lang="zh-CN" altLang="en-US" dirty="0"/>
          </a:p>
        </p:txBody>
      </p:sp>
      <p:sp>
        <p:nvSpPr>
          <p:cNvPr id="4" name="文本占位符 3">
            <a:extLst>
              <a:ext uri="{FF2B5EF4-FFF2-40B4-BE49-F238E27FC236}">
                <a16:creationId xmlns:a16="http://schemas.microsoft.com/office/drawing/2014/main" id="{5162C182-8C30-EBEE-2734-C425F083353D}"/>
              </a:ext>
            </a:extLst>
          </p:cNvPr>
          <p:cNvSpPr>
            <a:spLocks noGrp="1"/>
          </p:cNvSpPr>
          <p:nvPr>
            <p:ph type="body" sz="quarter" idx="14"/>
          </p:nvPr>
        </p:nvSpPr>
        <p:spPr/>
        <p:txBody>
          <a:bodyPr>
            <a:normAutofit lnSpcReduction="10000"/>
          </a:bodyPr>
          <a:lstStyle/>
          <a:p>
            <a:r>
              <a:rPr kumimoji="1" lang="en-US" altLang="zh-CN" i="1" dirty="0" err="1"/>
              <a:t>Zhonghang</a:t>
            </a:r>
            <a:r>
              <a:rPr kumimoji="1" lang="en-US" altLang="zh-CN" i="1" dirty="0"/>
              <a:t> Li</a:t>
            </a:r>
            <a:r>
              <a:rPr kumimoji="1" lang="en-US" altLang="zh-CN" i="1" baseline="30000" dirty="0"/>
              <a:t>1,2</a:t>
            </a:r>
            <a:r>
              <a:rPr kumimoji="1" lang="en-US" altLang="zh-CN" i="1" dirty="0"/>
              <a:t>, </a:t>
            </a:r>
            <a:r>
              <a:rPr kumimoji="1" lang="en-US" altLang="zh-CN" i="1" dirty="0" err="1"/>
              <a:t>Lianghao</a:t>
            </a:r>
            <a:r>
              <a:rPr kumimoji="1" lang="en-US" altLang="zh-CN" i="1" dirty="0"/>
              <a:t> Xia</a:t>
            </a:r>
            <a:r>
              <a:rPr kumimoji="1" lang="en-US" altLang="zh-CN" i="1" baseline="30000" dirty="0"/>
              <a:t>2</a:t>
            </a:r>
            <a:r>
              <a:rPr kumimoji="1" lang="en-US" altLang="zh-CN" i="1" dirty="0"/>
              <a:t>, Yong Xu</a:t>
            </a:r>
            <a:r>
              <a:rPr kumimoji="1" lang="en-US" altLang="zh-CN" i="1" baseline="30000" dirty="0"/>
              <a:t>1</a:t>
            </a:r>
            <a:r>
              <a:rPr kumimoji="1" lang="en-US" altLang="zh-CN" i="1" dirty="0"/>
              <a:t>, Chao Huang</a:t>
            </a:r>
            <a:r>
              <a:rPr kumimoji="1" lang="en-US" altLang="zh-CN" i="1" baseline="30000" dirty="0"/>
              <a:t>2</a:t>
            </a:r>
            <a:endParaRPr kumimoji="1" lang="zh-CN" altLang="en-US" i="1" baseline="30000" dirty="0"/>
          </a:p>
        </p:txBody>
      </p:sp>
      <p:sp>
        <p:nvSpPr>
          <p:cNvPr id="5" name="文本占位符 4">
            <a:extLst>
              <a:ext uri="{FF2B5EF4-FFF2-40B4-BE49-F238E27FC236}">
                <a16:creationId xmlns:a16="http://schemas.microsoft.com/office/drawing/2014/main" id="{836E1490-BD7E-5B98-351C-049F5944C745}"/>
              </a:ext>
            </a:extLst>
          </p:cNvPr>
          <p:cNvSpPr>
            <a:spLocks noGrp="1"/>
          </p:cNvSpPr>
          <p:nvPr>
            <p:ph type="body" sz="quarter" idx="15"/>
          </p:nvPr>
        </p:nvSpPr>
        <p:spPr/>
        <p:txBody>
          <a:bodyPr>
            <a:normAutofit lnSpcReduction="10000"/>
          </a:bodyPr>
          <a:lstStyle/>
          <a:p>
            <a:r>
              <a:rPr kumimoji="1" lang="en-US" altLang="zh-CN" baseline="30000" dirty="0"/>
              <a:t>1</a:t>
            </a:r>
            <a:r>
              <a:rPr kumimoji="1" lang="en-US" altLang="zh-CN" dirty="0"/>
              <a:t>South China University of Technology, </a:t>
            </a:r>
            <a:r>
              <a:rPr kumimoji="1" lang="en-US" altLang="zh-CN" baseline="30000" dirty="0"/>
              <a:t>2</a:t>
            </a:r>
            <a:r>
              <a:rPr kumimoji="1" lang="en-US" altLang="zh-CN" dirty="0"/>
              <a:t>University of Hong Kong</a:t>
            </a:r>
            <a:endParaRPr kumimoji="1" lang="zh-CN" altLang="en-US" dirty="0"/>
          </a:p>
        </p:txBody>
      </p:sp>
      <p:sp>
        <p:nvSpPr>
          <p:cNvPr id="6" name="文本框 5">
            <a:extLst>
              <a:ext uri="{FF2B5EF4-FFF2-40B4-BE49-F238E27FC236}">
                <a16:creationId xmlns:a16="http://schemas.microsoft.com/office/drawing/2014/main" id="{752DC432-314B-52FF-6BBC-C9FF752C71FE}"/>
              </a:ext>
            </a:extLst>
          </p:cNvPr>
          <p:cNvSpPr txBox="1"/>
          <p:nvPr/>
        </p:nvSpPr>
        <p:spPr>
          <a:xfrm>
            <a:off x="5657417" y="5940499"/>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吕丁阳</a:t>
            </a:r>
          </a:p>
        </p:txBody>
      </p:sp>
    </p:spTree>
    <p:extLst>
      <p:ext uri="{BB962C8B-B14F-4D97-AF65-F5344CB8AC3E}">
        <p14:creationId xmlns:p14="http://schemas.microsoft.com/office/powerpoint/2010/main" val="3235316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00E3EB-C851-DD64-808B-4ABFE57C6FC8}"/>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3" name="标题 2">
            <a:extLst>
              <a:ext uri="{FF2B5EF4-FFF2-40B4-BE49-F238E27FC236}">
                <a16:creationId xmlns:a16="http://schemas.microsoft.com/office/drawing/2014/main" id="{1B559BB0-7CC0-AB4C-9110-424EE7883270}"/>
              </a:ext>
            </a:extLst>
          </p:cNvPr>
          <p:cNvSpPr>
            <a:spLocks noGrp="1"/>
          </p:cNvSpPr>
          <p:nvPr>
            <p:ph type="title"/>
          </p:nvPr>
        </p:nvSpPr>
        <p:spPr/>
        <p:txBody>
          <a:bodyPr/>
          <a:lstStyle/>
          <a:p>
            <a:r>
              <a:rPr kumimoji="1" lang="zh-CN" altLang="en-US" dirty="0"/>
              <a:t>提纲</a:t>
            </a:r>
          </a:p>
        </p:txBody>
      </p:sp>
      <p:grpSp>
        <p:nvGrpSpPr>
          <p:cNvPr id="37" name="组合 36">
            <a:extLst>
              <a:ext uri="{FF2B5EF4-FFF2-40B4-BE49-F238E27FC236}">
                <a16:creationId xmlns:a16="http://schemas.microsoft.com/office/drawing/2014/main" id="{534BA5B2-A705-78C9-DEDB-81BF4FA130A3}"/>
              </a:ext>
            </a:extLst>
          </p:cNvPr>
          <p:cNvGrpSpPr/>
          <p:nvPr/>
        </p:nvGrpSpPr>
        <p:grpSpPr>
          <a:xfrm>
            <a:off x="3655902" y="1775113"/>
            <a:ext cx="4880195" cy="3611202"/>
            <a:chOff x="3655902" y="1775113"/>
            <a:chExt cx="4880195" cy="3611202"/>
          </a:xfrm>
        </p:grpSpPr>
        <p:grpSp>
          <p:nvGrpSpPr>
            <p:cNvPr id="38" name="组合 37">
              <a:extLst>
                <a:ext uri="{FF2B5EF4-FFF2-40B4-BE49-F238E27FC236}">
                  <a16:creationId xmlns:a16="http://schemas.microsoft.com/office/drawing/2014/main" id="{1EFB5AD6-D360-904A-EA76-C4574569EFEB}"/>
                </a:ext>
              </a:extLst>
            </p:cNvPr>
            <p:cNvGrpSpPr/>
            <p:nvPr/>
          </p:nvGrpSpPr>
          <p:grpSpPr>
            <a:xfrm>
              <a:off x="3655902" y="1775113"/>
              <a:ext cx="4880195" cy="553054"/>
              <a:chOff x="3655902" y="1765588"/>
              <a:chExt cx="4880195" cy="553054"/>
            </a:xfrm>
          </p:grpSpPr>
          <p:grpSp>
            <p:nvGrpSpPr>
              <p:cNvPr id="63" name="Google Shape;863;p65">
                <a:extLst>
                  <a:ext uri="{FF2B5EF4-FFF2-40B4-BE49-F238E27FC236}">
                    <a16:creationId xmlns:a16="http://schemas.microsoft.com/office/drawing/2014/main" id="{9793E3B0-E846-193C-5D9C-089A5B0AD751}"/>
                  </a:ext>
                </a:extLst>
              </p:cNvPr>
              <p:cNvGrpSpPr>
                <a:grpSpLocks noChangeAspect="1"/>
              </p:cNvGrpSpPr>
              <p:nvPr/>
            </p:nvGrpSpPr>
            <p:grpSpPr>
              <a:xfrm>
                <a:off x="3655902" y="1952115"/>
                <a:ext cx="190147" cy="180000"/>
                <a:chOff x="4660325" y="1866850"/>
                <a:chExt cx="68350" cy="58100"/>
              </a:xfrm>
            </p:grpSpPr>
            <p:sp>
              <p:nvSpPr>
                <p:cNvPr id="68" name="Google Shape;864;p65">
                  <a:extLst>
                    <a:ext uri="{FF2B5EF4-FFF2-40B4-BE49-F238E27FC236}">
                      <a16:creationId xmlns:a16="http://schemas.microsoft.com/office/drawing/2014/main" id="{0ED95E95-20D8-976B-56D1-73C44BD435D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 name="Google Shape;865;p65">
                  <a:extLst>
                    <a:ext uri="{FF2B5EF4-FFF2-40B4-BE49-F238E27FC236}">
                      <a16:creationId xmlns:a16="http://schemas.microsoft.com/office/drawing/2014/main" id="{F71E6B07-DC1C-1CD2-098D-FC2E664FA40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64" name="Google Shape;863;p65">
                <a:extLst>
                  <a:ext uri="{FF2B5EF4-FFF2-40B4-BE49-F238E27FC236}">
                    <a16:creationId xmlns:a16="http://schemas.microsoft.com/office/drawing/2014/main" id="{193B270D-4518-B509-AC34-A9379C36C275}"/>
                  </a:ext>
                </a:extLst>
              </p:cNvPr>
              <p:cNvGrpSpPr>
                <a:grpSpLocks noChangeAspect="1"/>
              </p:cNvGrpSpPr>
              <p:nvPr/>
            </p:nvGrpSpPr>
            <p:grpSpPr>
              <a:xfrm flipH="1">
                <a:off x="8345950" y="1952115"/>
                <a:ext cx="190147" cy="180000"/>
                <a:chOff x="4660325" y="1866850"/>
                <a:chExt cx="68350" cy="58100"/>
              </a:xfrm>
            </p:grpSpPr>
            <p:sp>
              <p:nvSpPr>
                <p:cNvPr id="66" name="Google Shape;864;p65">
                  <a:extLst>
                    <a:ext uri="{FF2B5EF4-FFF2-40B4-BE49-F238E27FC236}">
                      <a16:creationId xmlns:a16="http://schemas.microsoft.com/office/drawing/2014/main" id="{28507757-0181-44BA-BA51-D48ED4EBCE5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 name="Google Shape;865;p65">
                  <a:extLst>
                    <a:ext uri="{FF2B5EF4-FFF2-40B4-BE49-F238E27FC236}">
                      <a16:creationId xmlns:a16="http://schemas.microsoft.com/office/drawing/2014/main" id="{E4D0AB9F-DCF8-0A62-CC07-1EA9C8F665D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65" name="矩形: 圆角 1">
                <a:extLst>
                  <a:ext uri="{FF2B5EF4-FFF2-40B4-BE49-F238E27FC236}">
                    <a16:creationId xmlns:a16="http://schemas.microsoft.com/office/drawing/2014/main" id="{1F701110-8CE3-2FCD-2D46-A230B6F423E5}"/>
                  </a:ext>
                </a:extLst>
              </p:cNvPr>
              <p:cNvSpPr/>
              <p:nvPr/>
            </p:nvSpPr>
            <p:spPr>
              <a:xfrm>
                <a:off x="4029582" y="1765588"/>
                <a:ext cx="4132835" cy="553054"/>
              </a:xfrm>
              <a:prstGeom prst="roundRect">
                <a:avLst>
                  <a:gd name="adj" fmla="val 17699"/>
                </a:avLst>
              </a:pr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39" name="组合 38">
              <a:extLst>
                <a:ext uri="{FF2B5EF4-FFF2-40B4-BE49-F238E27FC236}">
                  <a16:creationId xmlns:a16="http://schemas.microsoft.com/office/drawing/2014/main" id="{B38972E7-E4C4-2F58-04A3-632B771B61B1}"/>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56" name="Google Shape;863;p65">
                <a:extLst>
                  <a:ext uri="{FF2B5EF4-FFF2-40B4-BE49-F238E27FC236}">
                    <a16:creationId xmlns:a16="http://schemas.microsoft.com/office/drawing/2014/main" id="{46BA2B23-CDB0-51F5-C36F-2CFE7C2610C8}"/>
                  </a:ext>
                </a:extLst>
              </p:cNvPr>
              <p:cNvGrpSpPr>
                <a:grpSpLocks noChangeAspect="1"/>
              </p:cNvGrpSpPr>
              <p:nvPr/>
            </p:nvGrpSpPr>
            <p:grpSpPr>
              <a:xfrm>
                <a:off x="3655902" y="1952115"/>
                <a:ext cx="190147" cy="180000"/>
                <a:chOff x="4660325" y="1866850"/>
                <a:chExt cx="68350" cy="58100"/>
              </a:xfrm>
              <a:grpFill/>
            </p:grpSpPr>
            <p:sp>
              <p:nvSpPr>
                <p:cNvPr id="61" name="Google Shape;864;p65">
                  <a:extLst>
                    <a:ext uri="{FF2B5EF4-FFF2-40B4-BE49-F238E27FC236}">
                      <a16:creationId xmlns:a16="http://schemas.microsoft.com/office/drawing/2014/main" id="{7BBB0664-3139-83C2-E4F6-DCEB7C027D2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0D4916FF-6B96-511E-FDCC-29478F2FDD6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7" name="Google Shape;863;p65">
                <a:extLst>
                  <a:ext uri="{FF2B5EF4-FFF2-40B4-BE49-F238E27FC236}">
                    <a16:creationId xmlns:a16="http://schemas.microsoft.com/office/drawing/2014/main" id="{509AA686-4953-E05F-3B45-780E058435AE}"/>
                  </a:ext>
                </a:extLst>
              </p:cNvPr>
              <p:cNvGrpSpPr>
                <a:grpSpLocks noChangeAspect="1"/>
              </p:cNvGrpSpPr>
              <p:nvPr/>
            </p:nvGrpSpPr>
            <p:grpSpPr>
              <a:xfrm flipH="1">
                <a:off x="8345950" y="1952115"/>
                <a:ext cx="190147" cy="180000"/>
                <a:chOff x="4660325" y="1866850"/>
                <a:chExt cx="68350" cy="58100"/>
              </a:xfrm>
              <a:grpFill/>
            </p:grpSpPr>
            <p:sp>
              <p:nvSpPr>
                <p:cNvPr id="59" name="Google Shape;864;p65">
                  <a:extLst>
                    <a:ext uri="{FF2B5EF4-FFF2-40B4-BE49-F238E27FC236}">
                      <a16:creationId xmlns:a16="http://schemas.microsoft.com/office/drawing/2014/main" id="{C1E24EC4-E7A0-10C6-0E02-D402B38B530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0" name="Google Shape;865;p65">
                  <a:extLst>
                    <a:ext uri="{FF2B5EF4-FFF2-40B4-BE49-F238E27FC236}">
                      <a16:creationId xmlns:a16="http://schemas.microsoft.com/office/drawing/2014/main" id="{7EAD5C46-D43A-B9D2-6A6F-B224C1FEA3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8" name="矩形: 圆角 43">
                <a:extLst>
                  <a:ext uri="{FF2B5EF4-FFF2-40B4-BE49-F238E27FC236}">
                    <a16:creationId xmlns:a16="http://schemas.microsoft.com/office/drawing/2014/main" id="{EDD0B485-02DE-8985-FD23-607641894864}"/>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总结思考</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0" name="组合 39">
              <a:extLst>
                <a:ext uri="{FF2B5EF4-FFF2-40B4-BE49-F238E27FC236}">
                  <a16:creationId xmlns:a16="http://schemas.microsoft.com/office/drawing/2014/main" id="{00180B19-2429-D204-6FEF-1599F0EDC940}"/>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49" name="Google Shape;863;p65">
                <a:extLst>
                  <a:ext uri="{FF2B5EF4-FFF2-40B4-BE49-F238E27FC236}">
                    <a16:creationId xmlns:a16="http://schemas.microsoft.com/office/drawing/2014/main" id="{7E53205F-21F9-AC8D-5C25-61D01B120758}"/>
                  </a:ext>
                </a:extLst>
              </p:cNvPr>
              <p:cNvGrpSpPr>
                <a:grpSpLocks noChangeAspect="1"/>
              </p:cNvGrpSpPr>
              <p:nvPr/>
            </p:nvGrpSpPr>
            <p:grpSpPr>
              <a:xfrm>
                <a:off x="3655902" y="1952115"/>
                <a:ext cx="190147" cy="180000"/>
                <a:chOff x="4660325" y="1866850"/>
                <a:chExt cx="68350" cy="58100"/>
              </a:xfrm>
              <a:grpFill/>
            </p:grpSpPr>
            <p:sp>
              <p:nvSpPr>
                <p:cNvPr id="54" name="Google Shape;864;p65">
                  <a:extLst>
                    <a:ext uri="{FF2B5EF4-FFF2-40B4-BE49-F238E27FC236}">
                      <a16:creationId xmlns:a16="http://schemas.microsoft.com/office/drawing/2014/main" id="{E4976522-CB72-483E-2A69-8E3FAF21165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5" name="Google Shape;865;p65">
                  <a:extLst>
                    <a:ext uri="{FF2B5EF4-FFF2-40B4-BE49-F238E27FC236}">
                      <a16:creationId xmlns:a16="http://schemas.microsoft.com/office/drawing/2014/main" id="{F81D3F48-5F30-7C38-B08E-AC1A127F423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0" name="Google Shape;863;p65">
                <a:extLst>
                  <a:ext uri="{FF2B5EF4-FFF2-40B4-BE49-F238E27FC236}">
                    <a16:creationId xmlns:a16="http://schemas.microsoft.com/office/drawing/2014/main" id="{345F4B03-B4F9-CD4D-54E7-7515AE60F9E1}"/>
                  </a:ext>
                </a:extLst>
              </p:cNvPr>
              <p:cNvGrpSpPr>
                <a:grpSpLocks noChangeAspect="1"/>
              </p:cNvGrpSpPr>
              <p:nvPr/>
            </p:nvGrpSpPr>
            <p:grpSpPr>
              <a:xfrm flipH="1">
                <a:off x="8345950" y="1952115"/>
                <a:ext cx="190147" cy="180000"/>
                <a:chOff x="4660325" y="1866850"/>
                <a:chExt cx="68350" cy="58100"/>
              </a:xfrm>
              <a:grpFill/>
            </p:grpSpPr>
            <p:sp>
              <p:nvSpPr>
                <p:cNvPr id="52" name="Google Shape;864;p65">
                  <a:extLst>
                    <a:ext uri="{FF2B5EF4-FFF2-40B4-BE49-F238E27FC236}">
                      <a16:creationId xmlns:a16="http://schemas.microsoft.com/office/drawing/2014/main" id="{8634BFB4-69A5-ACAE-51AF-A456EC5BB2A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3" name="Google Shape;865;p65">
                  <a:extLst>
                    <a:ext uri="{FF2B5EF4-FFF2-40B4-BE49-F238E27FC236}">
                      <a16:creationId xmlns:a16="http://schemas.microsoft.com/office/drawing/2014/main" id="{5C52C7F4-849F-55F4-C7BA-5DBA1A80E28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1" name="矩形: 圆角 51">
                <a:extLst>
                  <a:ext uri="{FF2B5EF4-FFF2-40B4-BE49-F238E27FC236}">
                    <a16:creationId xmlns:a16="http://schemas.microsoft.com/office/drawing/2014/main" id="{68A45E3E-947F-D6B3-C91E-9C84DDE88640}"/>
                  </a:ext>
                </a:extLst>
              </p:cNvPr>
              <p:cNvSpPr/>
              <p:nvPr/>
            </p:nvSpPr>
            <p:spPr>
              <a:xfrm>
                <a:off x="4029582" y="1765588"/>
                <a:ext cx="4132835" cy="553054"/>
              </a:xfrm>
              <a:prstGeom prst="roundRect">
                <a:avLst>
                  <a:gd name="adj" fmla="val 17699"/>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solidFill>
                    <a:latin typeface="微软雅黑" panose="020B0503020204020204" pitchFamily="34" charset="-122"/>
                    <a:ea typeface="微软雅黑" panose="020B0503020204020204" pitchFamily="34" charset="-122"/>
                    <a:cs typeface="+mn-ea"/>
                  </a:rPr>
                  <a:t>技术路</a:t>
                </a:r>
                <a:r>
                  <a:rPr lang="zh-CN" altLang="en-US" sz="2800" b="1" dirty="0">
                    <a:solidFill>
                      <a:schemeClr val="tx1"/>
                    </a:solidFill>
                    <a:latin typeface="微软雅黑" panose="020B0503020204020204" pitchFamily="34" charset="-122"/>
                    <a:ea typeface="微软雅黑" panose="020B0503020204020204" pitchFamily="34" charset="-122"/>
                    <a:cs typeface="+mn-ea"/>
                  </a:rPr>
                  <a:t>线</a:t>
                </a:r>
              </a:p>
            </p:txBody>
          </p:sp>
        </p:grpSp>
        <p:grpSp>
          <p:nvGrpSpPr>
            <p:cNvPr id="41" name="组合 40">
              <a:extLst>
                <a:ext uri="{FF2B5EF4-FFF2-40B4-BE49-F238E27FC236}">
                  <a16:creationId xmlns:a16="http://schemas.microsoft.com/office/drawing/2014/main" id="{11B01F8F-8048-B93A-7C11-60FB23FE6D91}"/>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E49D5391-1D87-B534-EE55-6D41DB7A27D1}"/>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63F719F7-F01C-17B7-4A7F-8EF00C44D2D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A762DD6A-0EB1-06E4-4923-9C5EDC400F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56B8210E-6FBC-EB8E-33AF-09046F1C868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983AC53A-B311-5E9D-9F18-75A652409F8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4625381A-C61B-092B-F8AF-C6986A8E5E5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59">
                <a:extLst>
                  <a:ext uri="{FF2B5EF4-FFF2-40B4-BE49-F238E27FC236}">
                    <a16:creationId xmlns:a16="http://schemas.microsoft.com/office/drawing/2014/main" id="{44E02C0A-9264-449E-B723-D43E4369BBFE}"/>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Tree>
    <p:extLst>
      <p:ext uri="{BB962C8B-B14F-4D97-AF65-F5344CB8AC3E}">
        <p14:creationId xmlns:p14="http://schemas.microsoft.com/office/powerpoint/2010/main" val="87386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4A1FAB-86DF-E199-6665-2D446F8FED7F}"/>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3" name="标题 2">
            <a:extLst>
              <a:ext uri="{FF2B5EF4-FFF2-40B4-BE49-F238E27FC236}">
                <a16:creationId xmlns:a16="http://schemas.microsoft.com/office/drawing/2014/main" id="{05447686-B9A0-2454-15BD-C6AF6618AEB5}"/>
              </a:ext>
            </a:extLst>
          </p:cNvPr>
          <p:cNvSpPr>
            <a:spLocks noGrp="1"/>
          </p:cNvSpPr>
          <p:nvPr>
            <p:ph type="title"/>
          </p:nvPr>
        </p:nvSpPr>
        <p:spPr/>
        <p:txBody>
          <a:bodyPr/>
          <a:lstStyle/>
          <a:p>
            <a:r>
              <a:rPr kumimoji="1" lang="en-US" altLang="zh-CN" dirty="0"/>
              <a:t>Preliminaries: </a:t>
            </a:r>
            <a:r>
              <a:rPr kumimoji="1" lang="zh-CN" altLang="en-US" dirty="0"/>
              <a:t>时空数据预训练模式</a:t>
            </a:r>
          </a:p>
        </p:txBody>
      </p:sp>
      <p:pic>
        <p:nvPicPr>
          <p:cNvPr id="5" name="图片 4" descr="图示&#10;&#10;描述已自动生成">
            <a:extLst>
              <a:ext uri="{FF2B5EF4-FFF2-40B4-BE49-F238E27FC236}">
                <a16:creationId xmlns:a16="http://schemas.microsoft.com/office/drawing/2014/main" id="{CD18AC45-D5E2-B611-113F-D2DBED935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24" y="1931258"/>
            <a:ext cx="5757251" cy="3192380"/>
          </a:xfrm>
          <a:prstGeom prst="rect">
            <a:avLst/>
          </a:prstGeom>
        </p:spPr>
      </p:pic>
      <p:sp>
        <p:nvSpPr>
          <p:cNvPr id="6" name="文本框 5">
            <a:extLst>
              <a:ext uri="{FF2B5EF4-FFF2-40B4-BE49-F238E27FC236}">
                <a16:creationId xmlns:a16="http://schemas.microsoft.com/office/drawing/2014/main" id="{CBC4BB2B-457C-5C3E-8948-C46269D599BE}"/>
              </a:ext>
            </a:extLst>
          </p:cNvPr>
          <p:cNvSpPr txBox="1"/>
          <p:nvPr/>
        </p:nvSpPr>
        <p:spPr>
          <a:xfrm>
            <a:off x="6736788" y="1549031"/>
            <a:ext cx="4951997" cy="1294585"/>
          </a:xfrm>
          <a:prstGeom prst="rect">
            <a:avLst/>
          </a:prstGeom>
          <a:noFill/>
        </p:spPr>
        <p:txBody>
          <a:bodyPr wrap="none" rtlCol="0">
            <a:spAutoFit/>
          </a:bodyPr>
          <a:lstStyle/>
          <a:p>
            <a:pPr algn="l">
              <a:lnSpc>
                <a:spcPct val="150000"/>
              </a:lnSpc>
            </a:pPr>
            <a:r>
              <a:rPr kumimoji="1" lang="en-US" altLang="zh-CN"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1.</a:t>
            </a:r>
            <a:r>
              <a:rPr kumimoji="1" lang="zh-CN" altLang="en-US"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Pre-training Stage</a:t>
            </a:r>
          </a:p>
          <a:p>
            <a:pPr marL="342900" indent="-342900" algn="l">
              <a:lnSpc>
                <a:spcPct val="150000"/>
              </a:lnSpc>
              <a:buFont typeface="Arial" panose="020B0604020202020204" pitchFamily="34" charset="0"/>
              <a:buChar char="•"/>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masked autoencoding (MAE)</a:t>
            </a:r>
          </a:p>
          <a:p>
            <a:pPr marL="342900" indent="-34290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根据未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的时空数据重建被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的信息</a:t>
            </a:r>
          </a:p>
        </p:txBody>
      </p:sp>
      <p:sp>
        <p:nvSpPr>
          <p:cNvPr id="7" name="文本框 6">
            <a:extLst>
              <a:ext uri="{FF2B5EF4-FFF2-40B4-BE49-F238E27FC236}">
                <a16:creationId xmlns:a16="http://schemas.microsoft.com/office/drawing/2014/main" id="{8A381DD6-066C-455F-C93A-C8FC5B54A146}"/>
              </a:ext>
            </a:extLst>
          </p:cNvPr>
          <p:cNvSpPr txBox="1"/>
          <p:nvPr/>
        </p:nvSpPr>
        <p:spPr>
          <a:xfrm>
            <a:off x="6736787" y="3527448"/>
            <a:ext cx="4629794" cy="1294585"/>
          </a:xfrm>
          <a:prstGeom prst="rect">
            <a:avLst/>
          </a:prstGeom>
          <a:noFill/>
        </p:spPr>
        <p:txBody>
          <a:bodyPr wrap="none" rtlCol="0">
            <a:spAutoFit/>
          </a:bodyPr>
          <a:lstStyle/>
          <a:p>
            <a:pPr algn="l">
              <a:lnSpc>
                <a:spcPct val="150000"/>
              </a:lnSpc>
            </a:pPr>
            <a:r>
              <a:rPr kumimoji="1" lang="en-US" altLang="zh-CN"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2.</a:t>
            </a:r>
            <a:r>
              <a:rPr kumimoji="1" lang="zh-CN" altLang="en-US"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Downstream Task Stage</a:t>
            </a:r>
          </a:p>
          <a:p>
            <a:pPr marL="342900" indent="-34290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根据学习得到的表示函数 </a:t>
            </a:r>
            <a:r>
              <a:rPr kumimoji="1" lang="en-US" altLang="zh-CN" i="1" dirty="0">
                <a:latin typeface="Times New Roman" panose="02020603050405020304" pitchFamily="18" charset="0"/>
                <a:ea typeface="Microsoft YaHei" panose="020B0503020204020204" pitchFamily="34" charset="-122"/>
                <a:cs typeface="Times New Roman" panose="02020603050405020304" pitchFamily="18" charset="0"/>
              </a:rPr>
              <a:t>f</a:t>
            </a:r>
            <a:r>
              <a:rPr kumimoji="1" lang="zh-CN" altLang="en-US" i="1"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和历史信息，</a:t>
            </a:r>
            <a:br>
              <a:rPr kumimoji="1" lang="en-US" altLang="zh-CN" dirty="0">
                <a:latin typeface="Calibri" panose="020F0502020204030204" pitchFamily="34" charset="0"/>
                <a:ea typeface="Microsoft YaHei" panose="020B0503020204020204" pitchFamily="34" charset="-122"/>
                <a:cs typeface="Calibri" panose="020F0502020204030204" pitchFamily="34" charset="0"/>
              </a:rPr>
            </a:br>
            <a:r>
              <a:rPr kumimoji="1" lang="zh-CN" altLang="en-US" dirty="0">
                <a:latin typeface="Calibri" panose="020F0502020204030204" pitchFamily="34" charset="0"/>
                <a:ea typeface="Microsoft YaHei" panose="020B0503020204020204" pitchFamily="34" charset="-122"/>
                <a:cs typeface="Calibri" panose="020F0502020204030204" pitchFamily="34" charset="0"/>
              </a:rPr>
              <a:t>预测未来</a:t>
            </a:r>
          </a:p>
        </p:txBody>
      </p:sp>
      <p:pic>
        <p:nvPicPr>
          <p:cNvPr id="8" name="图片 7">
            <a:extLst>
              <a:ext uri="{FF2B5EF4-FFF2-40B4-BE49-F238E27FC236}">
                <a16:creationId xmlns:a16="http://schemas.microsoft.com/office/drawing/2014/main" id="{B6773532-A13E-D690-9895-08C2EA0E05F7}"/>
              </a:ext>
            </a:extLst>
          </p:cNvPr>
          <p:cNvPicPr>
            <a:picLocks noChangeAspect="1"/>
          </p:cNvPicPr>
          <p:nvPr/>
        </p:nvPicPr>
        <p:blipFill>
          <a:blip r:embed="rId4"/>
          <a:stretch>
            <a:fillRect/>
          </a:stretch>
        </p:blipFill>
        <p:spPr>
          <a:xfrm>
            <a:off x="7094886" y="3001658"/>
            <a:ext cx="4408492" cy="261244"/>
          </a:xfrm>
          <a:prstGeom prst="rect">
            <a:avLst/>
          </a:prstGeom>
        </p:spPr>
      </p:pic>
      <p:pic>
        <p:nvPicPr>
          <p:cNvPr id="9" name="图片 8">
            <a:extLst>
              <a:ext uri="{FF2B5EF4-FFF2-40B4-BE49-F238E27FC236}">
                <a16:creationId xmlns:a16="http://schemas.microsoft.com/office/drawing/2014/main" id="{9B31C037-C850-83D4-4610-9F7EB60DDE78}"/>
              </a:ext>
            </a:extLst>
          </p:cNvPr>
          <p:cNvPicPr>
            <a:picLocks noChangeAspect="1"/>
          </p:cNvPicPr>
          <p:nvPr/>
        </p:nvPicPr>
        <p:blipFill>
          <a:blip r:embed="rId5"/>
          <a:stretch>
            <a:fillRect/>
          </a:stretch>
        </p:blipFill>
        <p:spPr>
          <a:xfrm>
            <a:off x="6998377" y="4870410"/>
            <a:ext cx="4842839" cy="306053"/>
          </a:xfrm>
          <a:prstGeom prst="rect">
            <a:avLst/>
          </a:prstGeom>
        </p:spPr>
      </p:pic>
    </p:spTree>
    <p:extLst>
      <p:ext uri="{BB962C8B-B14F-4D97-AF65-F5344CB8AC3E}">
        <p14:creationId xmlns:p14="http://schemas.microsoft.com/office/powerpoint/2010/main" val="270488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4A444F-0275-AB08-7255-957045F823DD}"/>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3" name="标题 2">
            <a:extLst>
              <a:ext uri="{FF2B5EF4-FFF2-40B4-BE49-F238E27FC236}">
                <a16:creationId xmlns:a16="http://schemas.microsoft.com/office/drawing/2014/main" id="{D2727F50-5E06-8746-3C4D-DF70564F29A7}"/>
              </a:ext>
            </a:extLst>
          </p:cNvPr>
          <p:cNvSpPr>
            <a:spLocks noGrp="1"/>
          </p:cNvSpPr>
          <p:nvPr>
            <p:ph type="title"/>
          </p:nvPr>
        </p:nvSpPr>
        <p:spPr/>
        <p:txBody>
          <a:bodyPr/>
          <a:lstStyle/>
          <a:p>
            <a:r>
              <a:rPr lang="zh-CN" altLang="en-US" dirty="0"/>
              <a:t>模型：</a:t>
            </a:r>
            <a:r>
              <a:rPr lang="en-US" altLang="zh-CN" dirty="0"/>
              <a:t>GPT-ST</a:t>
            </a:r>
            <a:endParaRPr kumimoji="1" lang="zh-CN" altLang="en-US" dirty="0"/>
          </a:p>
        </p:txBody>
      </p:sp>
      <p:grpSp>
        <p:nvGrpSpPr>
          <p:cNvPr id="11" name="组合 10">
            <a:extLst>
              <a:ext uri="{FF2B5EF4-FFF2-40B4-BE49-F238E27FC236}">
                <a16:creationId xmlns:a16="http://schemas.microsoft.com/office/drawing/2014/main" id="{E9CE8B07-DCA7-FDEE-01F7-B65629F18EEC}"/>
              </a:ext>
            </a:extLst>
          </p:cNvPr>
          <p:cNvGrpSpPr/>
          <p:nvPr/>
        </p:nvGrpSpPr>
        <p:grpSpPr>
          <a:xfrm>
            <a:off x="1826521" y="3620561"/>
            <a:ext cx="8792972" cy="1727717"/>
            <a:chOff x="1524920" y="3672186"/>
            <a:chExt cx="8792972" cy="1727717"/>
          </a:xfrm>
        </p:grpSpPr>
        <p:sp>
          <p:nvSpPr>
            <p:cNvPr id="8" name="圆角矩形 7">
              <a:extLst>
                <a:ext uri="{FF2B5EF4-FFF2-40B4-BE49-F238E27FC236}">
                  <a16:creationId xmlns:a16="http://schemas.microsoft.com/office/drawing/2014/main" id="{02B60BDB-56F0-E9A9-75D1-47371CEED90B}"/>
                </a:ext>
              </a:extLst>
            </p:cNvPr>
            <p:cNvSpPr/>
            <p:nvPr/>
          </p:nvSpPr>
          <p:spPr>
            <a:xfrm>
              <a:off x="1524920" y="4139514"/>
              <a:ext cx="8792972" cy="1260389"/>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 name="文本框 6">
              <a:extLst>
                <a:ext uri="{FF2B5EF4-FFF2-40B4-BE49-F238E27FC236}">
                  <a16:creationId xmlns:a16="http://schemas.microsoft.com/office/drawing/2014/main" id="{3B3E3743-F3BE-8046-4F82-A673670A762E}"/>
                </a:ext>
              </a:extLst>
            </p:cNvPr>
            <p:cNvSpPr txBox="1"/>
            <p:nvPr/>
          </p:nvSpPr>
          <p:spPr>
            <a:xfrm>
              <a:off x="1548712" y="3672186"/>
              <a:ext cx="8597104" cy="1705403"/>
            </a:xfrm>
            <a:prstGeom prst="rect">
              <a:avLst/>
            </a:prstGeom>
            <a:noFill/>
          </p:spPr>
          <p:txBody>
            <a:bodyPr wrap="square" rtlCol="0">
              <a:spAutoFit/>
            </a:bodyPr>
            <a:lstStyle/>
            <a:p>
              <a:pPr>
                <a:lnSpc>
                  <a:spcPct val="150000"/>
                </a:lnSpc>
              </a:pPr>
              <a:r>
                <a:rPr kumimoji="1" lang="zh-CN" altLang="en-US" b="1" dirty="0">
                  <a:latin typeface="Microsoft YaHei" panose="020B0503020204020204" pitchFamily="34" charset="-122"/>
                  <a:ea typeface="Microsoft YaHei" panose="020B0503020204020204" pitchFamily="34" charset="-122"/>
                </a:rPr>
                <a:t>预训练模型总体设计</a:t>
              </a:r>
              <a:endParaRPr kumimoji="1" lang="en-US" altLang="zh-CN" b="1" dirty="0">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kumimoji="1" lang="en-US" altLang="zh-CN" dirty="0">
                  <a:latin typeface="Microsoft YaHei" panose="020B0503020204020204" pitchFamily="34" charset="-122"/>
                  <a:ea typeface="Microsoft YaHei" panose="020B0503020204020204" pitchFamily="34" charset="-122"/>
                </a:rPr>
                <a:t>Customized Temporal Pattern Encoding</a:t>
              </a:r>
              <a:r>
                <a:rPr kumimoji="1" lang="zh-CN" altLang="en-US" dirty="0">
                  <a:solidFill>
                    <a:schemeClr val="accent1"/>
                  </a:solidFill>
                  <a:latin typeface="Microsoft YaHei" panose="020B0503020204020204" pitchFamily="34" charset="-122"/>
                  <a:ea typeface="Microsoft YaHei" panose="020B0503020204020204" pitchFamily="34" charset="-122"/>
                </a:rPr>
                <a:t>（获得</a:t>
              </a:r>
              <a:r>
                <a:rPr kumimoji="1" lang="en-US" altLang="zh-CN" dirty="0">
                  <a:solidFill>
                    <a:schemeClr val="accent1"/>
                  </a:solidFill>
                  <a:latin typeface="Microsoft YaHei" panose="020B0503020204020204" pitchFamily="34" charset="-122"/>
                  <a:ea typeface="Microsoft YaHei" panose="020B0503020204020204" pitchFamily="34" charset="-122"/>
                </a:rPr>
                <a:t>customized representations</a:t>
              </a:r>
              <a:r>
                <a:rPr kumimoji="1" lang="zh-CN" altLang="en-US" dirty="0">
                  <a:solidFill>
                    <a:schemeClr val="accent1"/>
                  </a:solidFill>
                  <a:latin typeface="Microsoft YaHei" panose="020B0503020204020204" pitchFamily="34" charset="-122"/>
                  <a:ea typeface="Microsoft YaHei" panose="020B0503020204020204" pitchFamily="34" charset="-122"/>
                </a:rPr>
                <a:t>）</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kumimoji="1" lang="en-US" altLang="zh-CN" dirty="0">
                  <a:latin typeface="Microsoft YaHei" panose="020B0503020204020204" pitchFamily="34" charset="-122"/>
                  <a:ea typeface="Microsoft YaHei" panose="020B0503020204020204" pitchFamily="34" charset="-122"/>
                </a:rPr>
                <a:t>Hypergraph Capsule Clustering Network</a:t>
              </a:r>
              <a:r>
                <a:rPr kumimoji="1" lang="zh-CN" altLang="en-US" dirty="0">
                  <a:solidFill>
                    <a:schemeClr val="accent1"/>
                  </a:solidFill>
                  <a:latin typeface="Microsoft YaHei" panose="020B0503020204020204" pitchFamily="34" charset="-122"/>
                  <a:ea typeface="Microsoft YaHei" panose="020B0503020204020204" pitchFamily="34" charset="-122"/>
                </a:rPr>
                <a:t>（超图聚类获得高层次信息）</a:t>
              </a:r>
              <a:endParaRPr kumimoji="1" lang="en-US" altLang="zh-CN" dirty="0">
                <a:solidFill>
                  <a:schemeClr val="accent1"/>
                </a:solidFill>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kumimoji="1" lang="en-US" altLang="zh-CN" dirty="0">
                  <a:latin typeface="Microsoft YaHei" panose="020B0503020204020204" pitchFamily="34" charset="-122"/>
                  <a:ea typeface="Microsoft YaHei" panose="020B0503020204020204" pitchFamily="34" charset="-122"/>
                </a:rPr>
                <a:t>Cross-Cluster Relation Learning</a:t>
              </a:r>
              <a:r>
                <a:rPr kumimoji="1" lang="zh-CN" altLang="en-US" dirty="0">
                  <a:solidFill>
                    <a:schemeClr val="accent1"/>
                  </a:solidFill>
                  <a:latin typeface="Microsoft YaHei" panose="020B0503020204020204" pitchFamily="34" charset="-122"/>
                  <a:ea typeface="Microsoft YaHei" panose="020B0503020204020204" pitchFamily="34" charset="-122"/>
                </a:rPr>
                <a:t>（层次间的关系学习）</a:t>
              </a:r>
              <a:endParaRPr kumimoji="1" lang="en-US" altLang="zh-CN" dirty="0">
                <a:latin typeface="Microsoft YaHei" panose="020B0503020204020204" pitchFamily="34" charset="-122"/>
                <a:ea typeface="Microsoft YaHei" panose="020B0503020204020204" pitchFamily="34" charset="-122"/>
              </a:endParaRPr>
            </a:p>
          </p:txBody>
        </p:sp>
      </p:grpSp>
      <p:pic>
        <p:nvPicPr>
          <p:cNvPr id="5" name="图片 4" descr="图示&#10;&#10;描述已自动生成">
            <a:extLst>
              <a:ext uri="{FF2B5EF4-FFF2-40B4-BE49-F238E27FC236}">
                <a16:creationId xmlns:a16="http://schemas.microsoft.com/office/drawing/2014/main" id="{6E10DDFC-45FF-3096-1937-827212693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99" y="943446"/>
            <a:ext cx="11714802" cy="2677115"/>
          </a:xfrm>
          <a:prstGeom prst="rect">
            <a:avLst/>
          </a:prstGeom>
        </p:spPr>
      </p:pic>
      <p:sp>
        <p:nvSpPr>
          <p:cNvPr id="9" name="圆角矩形 8">
            <a:extLst>
              <a:ext uri="{FF2B5EF4-FFF2-40B4-BE49-F238E27FC236}">
                <a16:creationId xmlns:a16="http://schemas.microsoft.com/office/drawing/2014/main" id="{D2A9B100-4158-2F4D-AEC5-63B5EFA9B4C1}"/>
              </a:ext>
            </a:extLst>
          </p:cNvPr>
          <p:cNvSpPr/>
          <p:nvPr/>
        </p:nvSpPr>
        <p:spPr>
          <a:xfrm>
            <a:off x="1826521" y="5545986"/>
            <a:ext cx="8792972" cy="551588"/>
          </a:xfrm>
          <a:prstGeom prst="roundRect">
            <a:avLst/>
          </a:prstGeom>
          <a:solidFill>
            <a:schemeClr val="accent5">
              <a:lumMod val="40000"/>
              <a:lumOff val="6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自适应 </a:t>
            </a:r>
            <a:r>
              <a:rPr kumimoji="1" lang="en-US" altLang="zh-CN" dirty="0">
                <a:solidFill>
                  <a:schemeClr val="tx1"/>
                </a:solidFill>
                <a:latin typeface="Microsoft YaHei" panose="020B0503020204020204" pitchFamily="34" charset="-122"/>
                <a:ea typeface="Microsoft YaHei" panose="020B0503020204020204" pitchFamily="34" charset="-122"/>
              </a:rPr>
              <a:t>mask</a:t>
            </a:r>
            <a:r>
              <a:rPr kumimoji="1" lang="zh-CN" altLang="en-US" dirty="0">
                <a:solidFill>
                  <a:schemeClr val="tx1"/>
                </a:solidFill>
                <a:latin typeface="Microsoft YaHei" panose="020B0503020204020204" pitchFamily="34" charset="-122"/>
                <a:ea typeface="Microsoft YaHei" panose="020B0503020204020204" pitchFamily="34" charset="-122"/>
              </a:rPr>
              <a:t> 策略进行预训练</a:t>
            </a:r>
          </a:p>
        </p:txBody>
      </p:sp>
    </p:spTree>
    <p:extLst>
      <p:ext uri="{BB962C8B-B14F-4D97-AF65-F5344CB8AC3E}">
        <p14:creationId xmlns:p14="http://schemas.microsoft.com/office/powerpoint/2010/main" val="3311086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2E050B-FE05-3F22-B91C-CA413640527C}"/>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3" name="标题 2">
            <a:extLst>
              <a:ext uri="{FF2B5EF4-FFF2-40B4-BE49-F238E27FC236}">
                <a16:creationId xmlns:a16="http://schemas.microsoft.com/office/drawing/2014/main" id="{78E07AE1-F09C-DE61-85BF-A3A1F1F27A94}"/>
              </a:ext>
            </a:extLst>
          </p:cNvPr>
          <p:cNvSpPr>
            <a:spLocks noGrp="1"/>
          </p:cNvSpPr>
          <p:nvPr>
            <p:ph type="title"/>
          </p:nvPr>
        </p:nvSpPr>
        <p:spPr/>
        <p:txBody>
          <a:bodyPr/>
          <a:lstStyle/>
          <a:p>
            <a:r>
              <a:rPr kumimoji="1" lang="en-US" altLang="zh-CN" dirty="0"/>
              <a:t>Customized Temporal Pattern Encoding</a:t>
            </a:r>
            <a:endParaRPr kumimoji="1" lang="zh-CN" altLang="en-US" dirty="0"/>
          </a:p>
        </p:txBody>
      </p:sp>
      <p:pic>
        <p:nvPicPr>
          <p:cNvPr id="5" name="图片 4" descr="图示&#10;&#10;描述已自动生成">
            <a:extLst>
              <a:ext uri="{FF2B5EF4-FFF2-40B4-BE49-F238E27FC236}">
                <a16:creationId xmlns:a16="http://schemas.microsoft.com/office/drawing/2014/main" id="{8897DB94-220C-4206-2B97-654D0F49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29" y="1163749"/>
            <a:ext cx="5243381" cy="3254287"/>
          </a:xfrm>
          <a:prstGeom prst="rect">
            <a:avLst/>
          </a:prstGeom>
        </p:spPr>
      </p:pic>
      <p:pic>
        <p:nvPicPr>
          <p:cNvPr id="7" name="图片 6">
            <a:extLst>
              <a:ext uri="{FF2B5EF4-FFF2-40B4-BE49-F238E27FC236}">
                <a16:creationId xmlns:a16="http://schemas.microsoft.com/office/drawing/2014/main" id="{33F053FC-FB8D-4C11-CCB8-081643D08224}"/>
              </a:ext>
            </a:extLst>
          </p:cNvPr>
          <p:cNvPicPr>
            <a:picLocks noChangeAspect="1"/>
          </p:cNvPicPr>
          <p:nvPr/>
        </p:nvPicPr>
        <p:blipFill>
          <a:blip r:embed="rId4"/>
          <a:stretch>
            <a:fillRect/>
          </a:stretch>
        </p:blipFill>
        <p:spPr>
          <a:xfrm>
            <a:off x="6317033" y="1597495"/>
            <a:ext cx="2721429" cy="413382"/>
          </a:xfrm>
          <a:prstGeom prst="rect">
            <a:avLst/>
          </a:prstGeom>
        </p:spPr>
      </p:pic>
      <p:pic>
        <p:nvPicPr>
          <p:cNvPr id="10" name="图片 9">
            <a:extLst>
              <a:ext uri="{FF2B5EF4-FFF2-40B4-BE49-F238E27FC236}">
                <a16:creationId xmlns:a16="http://schemas.microsoft.com/office/drawing/2014/main" id="{F0C5C53B-1E85-2A5F-7651-630327ADFDA2}"/>
              </a:ext>
            </a:extLst>
          </p:cNvPr>
          <p:cNvPicPr>
            <a:picLocks noChangeAspect="1"/>
          </p:cNvPicPr>
          <p:nvPr/>
        </p:nvPicPr>
        <p:blipFill>
          <a:blip r:embed="rId5"/>
          <a:stretch>
            <a:fillRect/>
          </a:stretch>
        </p:blipFill>
        <p:spPr>
          <a:xfrm>
            <a:off x="6317033" y="2705284"/>
            <a:ext cx="5607804" cy="350487"/>
          </a:xfrm>
          <a:prstGeom prst="rect">
            <a:avLst/>
          </a:prstGeom>
        </p:spPr>
      </p:pic>
      <p:grpSp>
        <p:nvGrpSpPr>
          <p:cNvPr id="20" name="组合 19">
            <a:extLst>
              <a:ext uri="{FF2B5EF4-FFF2-40B4-BE49-F238E27FC236}">
                <a16:creationId xmlns:a16="http://schemas.microsoft.com/office/drawing/2014/main" id="{5990B198-8F4C-56BD-99A8-25D46E225FC8}"/>
              </a:ext>
            </a:extLst>
          </p:cNvPr>
          <p:cNvGrpSpPr/>
          <p:nvPr/>
        </p:nvGrpSpPr>
        <p:grpSpPr>
          <a:xfrm>
            <a:off x="5968964" y="3436465"/>
            <a:ext cx="5899307" cy="369332"/>
            <a:chOff x="5926575" y="2832028"/>
            <a:chExt cx="5899307" cy="369332"/>
          </a:xfrm>
        </p:grpSpPr>
        <p:sp>
          <p:nvSpPr>
            <p:cNvPr id="13" name="文本框 12">
              <a:extLst>
                <a:ext uri="{FF2B5EF4-FFF2-40B4-BE49-F238E27FC236}">
                  <a16:creationId xmlns:a16="http://schemas.microsoft.com/office/drawing/2014/main" id="{F3BD03D4-F8B8-D1E5-B917-B1A1BBC99ACD}"/>
                </a:ext>
              </a:extLst>
            </p:cNvPr>
            <p:cNvSpPr txBox="1"/>
            <p:nvPr/>
          </p:nvSpPr>
          <p:spPr>
            <a:xfrm>
              <a:off x="5926575" y="2832028"/>
              <a:ext cx="5899307" cy="369332"/>
            </a:xfrm>
            <a:prstGeom prst="rect">
              <a:avLst/>
            </a:prstGeom>
            <a:noFill/>
          </p:spPr>
          <p:txBody>
            <a:bodyPr wrap="none" rtlCol="0">
              <a:spAutoFit/>
            </a:bodyPr>
            <a:lstStyle/>
            <a:p>
              <a:pPr algn="l"/>
              <a:r>
                <a:rPr kumimoji="1" lang="zh-CN" altLang="en-US" dirty="0">
                  <a:latin typeface="Calibri" panose="020F0502020204030204" pitchFamily="34" charset="0"/>
                  <a:ea typeface="Microsoft YaHei" panose="020B0503020204020204" pitchFamily="34" charset="-122"/>
                  <a:cs typeface="Calibri" panose="020F0502020204030204" pitchFamily="34" charset="0"/>
                </a:rPr>
                <a:t>时间个性化参数                 以及空间个性化参数       </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可学习</a:t>
              </a:r>
            </a:p>
          </p:txBody>
        </p:sp>
        <p:pic>
          <p:nvPicPr>
            <p:cNvPr id="14" name="图片 13">
              <a:extLst>
                <a:ext uri="{FF2B5EF4-FFF2-40B4-BE49-F238E27FC236}">
                  <a16:creationId xmlns:a16="http://schemas.microsoft.com/office/drawing/2014/main" id="{E7F56B2D-EBB4-4EE6-8298-562D75E45A2B}"/>
                </a:ext>
              </a:extLst>
            </p:cNvPr>
            <p:cNvPicPr>
              <a:picLocks noChangeAspect="1"/>
            </p:cNvPicPr>
            <p:nvPr/>
          </p:nvPicPr>
          <p:blipFill>
            <a:blip r:embed="rId6"/>
            <a:stretch>
              <a:fillRect/>
            </a:stretch>
          </p:blipFill>
          <p:spPr>
            <a:xfrm>
              <a:off x="7727068" y="2879208"/>
              <a:ext cx="696593" cy="274971"/>
            </a:xfrm>
            <a:prstGeom prst="rect">
              <a:avLst/>
            </a:prstGeom>
          </p:spPr>
        </p:pic>
        <p:pic>
          <p:nvPicPr>
            <p:cNvPr id="15" name="图片 14">
              <a:extLst>
                <a:ext uri="{FF2B5EF4-FFF2-40B4-BE49-F238E27FC236}">
                  <a16:creationId xmlns:a16="http://schemas.microsoft.com/office/drawing/2014/main" id="{CCD65793-2FAC-1CF3-037C-0AD441EE05D2}"/>
                </a:ext>
              </a:extLst>
            </p:cNvPr>
            <p:cNvPicPr>
              <a:picLocks noChangeAspect="1"/>
            </p:cNvPicPr>
            <p:nvPr/>
          </p:nvPicPr>
          <p:blipFill>
            <a:blip r:embed="rId7"/>
            <a:stretch>
              <a:fillRect/>
            </a:stretch>
          </p:blipFill>
          <p:spPr>
            <a:xfrm>
              <a:off x="10584716" y="2879208"/>
              <a:ext cx="311634" cy="274971"/>
            </a:xfrm>
            <a:prstGeom prst="rect">
              <a:avLst/>
            </a:prstGeom>
          </p:spPr>
        </p:pic>
      </p:grpSp>
      <p:sp>
        <p:nvSpPr>
          <p:cNvPr id="16" name="圆角矩形 15">
            <a:extLst>
              <a:ext uri="{FF2B5EF4-FFF2-40B4-BE49-F238E27FC236}">
                <a16:creationId xmlns:a16="http://schemas.microsoft.com/office/drawing/2014/main" id="{32936B6C-72B3-9A73-AE49-C7DB63F14B63}"/>
              </a:ext>
            </a:extLst>
          </p:cNvPr>
          <p:cNvSpPr/>
          <p:nvPr/>
        </p:nvSpPr>
        <p:spPr>
          <a:xfrm>
            <a:off x="5926575" y="988506"/>
            <a:ext cx="3905423"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Customized </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时序特征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encoding</a:t>
            </a:r>
          </a:p>
        </p:txBody>
      </p:sp>
      <p:sp>
        <p:nvSpPr>
          <p:cNvPr id="17" name="圆角矩形 16">
            <a:extLst>
              <a:ext uri="{FF2B5EF4-FFF2-40B4-BE49-F238E27FC236}">
                <a16:creationId xmlns:a16="http://schemas.microsoft.com/office/drawing/2014/main" id="{52FA822F-7888-5CE4-EB10-43631FADD187}"/>
              </a:ext>
            </a:extLst>
          </p:cNvPr>
          <p:cNvSpPr/>
          <p:nvPr/>
        </p:nvSpPr>
        <p:spPr>
          <a:xfrm>
            <a:off x="5927704" y="2170406"/>
            <a:ext cx="3905423"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Customized </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空间特征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encoding</a:t>
            </a:r>
          </a:p>
        </p:txBody>
      </p:sp>
      <p:pic>
        <p:nvPicPr>
          <p:cNvPr id="18" name="图片 17">
            <a:extLst>
              <a:ext uri="{FF2B5EF4-FFF2-40B4-BE49-F238E27FC236}">
                <a16:creationId xmlns:a16="http://schemas.microsoft.com/office/drawing/2014/main" id="{8F4B1250-0398-0403-124D-DBA2948C0426}"/>
              </a:ext>
            </a:extLst>
          </p:cNvPr>
          <p:cNvPicPr>
            <a:picLocks noChangeAspect="1"/>
          </p:cNvPicPr>
          <p:nvPr/>
        </p:nvPicPr>
        <p:blipFill>
          <a:blip r:embed="rId8"/>
          <a:stretch>
            <a:fillRect/>
          </a:stretch>
        </p:blipFill>
        <p:spPr>
          <a:xfrm>
            <a:off x="6317033" y="4806488"/>
            <a:ext cx="1188659" cy="331266"/>
          </a:xfrm>
          <a:prstGeom prst="rect">
            <a:avLst/>
          </a:prstGeom>
        </p:spPr>
      </p:pic>
      <p:pic>
        <p:nvPicPr>
          <p:cNvPr id="21" name="图片 20">
            <a:extLst>
              <a:ext uri="{FF2B5EF4-FFF2-40B4-BE49-F238E27FC236}">
                <a16:creationId xmlns:a16="http://schemas.microsoft.com/office/drawing/2014/main" id="{2309AF61-96BB-51B1-FB34-D3331B0679C7}"/>
              </a:ext>
            </a:extLst>
          </p:cNvPr>
          <p:cNvPicPr>
            <a:picLocks noChangeAspect="1"/>
          </p:cNvPicPr>
          <p:nvPr/>
        </p:nvPicPr>
        <p:blipFill>
          <a:blip r:embed="rId9"/>
          <a:stretch>
            <a:fillRect/>
          </a:stretch>
        </p:blipFill>
        <p:spPr>
          <a:xfrm>
            <a:off x="6650586" y="5363987"/>
            <a:ext cx="2922493" cy="441131"/>
          </a:xfrm>
          <a:prstGeom prst="rect">
            <a:avLst/>
          </a:prstGeom>
        </p:spPr>
      </p:pic>
      <p:sp>
        <p:nvSpPr>
          <p:cNvPr id="22" name="文本框 21">
            <a:extLst>
              <a:ext uri="{FF2B5EF4-FFF2-40B4-BE49-F238E27FC236}">
                <a16:creationId xmlns:a16="http://schemas.microsoft.com/office/drawing/2014/main" id="{92EF4EB3-B893-7586-A481-2D955798DA91}"/>
              </a:ext>
            </a:extLst>
          </p:cNvPr>
          <p:cNvSpPr txBox="1"/>
          <p:nvPr/>
        </p:nvSpPr>
        <p:spPr>
          <a:xfrm>
            <a:off x="9573079" y="5430664"/>
            <a:ext cx="2472600" cy="307777"/>
          </a:xfrm>
          <a:prstGeom prst="rect">
            <a:avLst/>
          </a:prstGeom>
          <a:noFill/>
        </p:spPr>
        <p:txBody>
          <a:bodyPr wrap="none" rtlCol="0">
            <a:spAutoFit/>
          </a:bodyPr>
          <a:lstStyle/>
          <a:p>
            <a:pPr algn="l"/>
            <a:r>
              <a:rPr kumimoji="1" lang="en-US" altLang="zh-CN" sz="1400" dirty="0">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400" dirty="0" err="1">
                <a:latin typeface="Calibri" panose="020F0502020204030204" pitchFamily="34" charset="0"/>
                <a:ea typeface="Microsoft YaHei" panose="020B0503020204020204" pitchFamily="34" charset="-122"/>
                <a:cs typeface="Calibri" panose="020F0502020204030204" pitchFamily="34" charset="0"/>
              </a:rPr>
              <a:t>z</a:t>
            </a:r>
            <a:r>
              <a:rPr kumimoji="1" lang="en-US" altLang="zh-CN" sz="1400" baseline="30000" dirty="0" err="1">
                <a:latin typeface="Calibri" panose="020F0502020204030204" pitchFamily="34" charset="0"/>
                <a:ea typeface="Microsoft YaHei" panose="020B0503020204020204" pitchFamily="34" charset="-122"/>
                <a:cs typeface="Calibri" panose="020F0502020204030204" pitchFamily="34" charset="0"/>
              </a:rPr>
              <a:t>d</a:t>
            </a:r>
            <a:r>
              <a:rPr kumimoji="1" lang="en-US" altLang="zh-CN" sz="1400" dirty="0">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400" dirty="0" err="1">
                <a:latin typeface="Calibri" panose="020F0502020204030204" pitchFamily="34" charset="0"/>
                <a:ea typeface="Microsoft YaHei" panose="020B0503020204020204" pitchFamily="34" charset="-122"/>
                <a:cs typeface="Calibri" panose="020F0502020204030204" pitchFamily="34" charset="0"/>
              </a:rPr>
              <a:t>z</a:t>
            </a:r>
            <a:r>
              <a:rPr kumimoji="1" lang="en-US" altLang="zh-CN" sz="1400" baseline="30000" dirty="0" err="1">
                <a:latin typeface="Calibri" panose="020F0502020204030204" pitchFamily="34" charset="0"/>
                <a:ea typeface="Microsoft YaHei" panose="020B0503020204020204" pitchFamily="34" charset="-122"/>
                <a:cs typeface="Calibri" panose="020F0502020204030204" pitchFamily="34" charset="0"/>
              </a:rPr>
              <a:t>w</a:t>
            </a:r>
            <a:r>
              <a:rPr kumimoji="1" lang="en-US" altLang="zh-CN" sz="1400" dirty="0">
                <a:latin typeface="Calibri" panose="020F0502020204030204" pitchFamily="34" charset="0"/>
                <a:ea typeface="Microsoft YaHei" panose="020B0503020204020204" pitchFamily="34" charset="-122"/>
                <a:cs typeface="Calibri" panose="020F0502020204030204" pitchFamily="34" charset="0"/>
              </a:rPr>
              <a:t> </a:t>
            </a:r>
            <a:r>
              <a:rPr kumimoji="1" lang="zh-CN" altLang="en-US" sz="1400" dirty="0">
                <a:latin typeface="Calibri" panose="020F0502020204030204" pitchFamily="34" charset="0"/>
                <a:ea typeface="Microsoft YaHei" panose="020B0503020204020204" pitchFamily="34" charset="-122"/>
                <a:cs typeface="Calibri" panose="020F0502020204030204" pitchFamily="34" charset="0"/>
              </a:rPr>
              <a:t>代表时间、星期的嵌入</a:t>
            </a:r>
          </a:p>
        </p:txBody>
      </p:sp>
      <p:pic>
        <p:nvPicPr>
          <p:cNvPr id="23" name="图片 22">
            <a:extLst>
              <a:ext uri="{FF2B5EF4-FFF2-40B4-BE49-F238E27FC236}">
                <a16:creationId xmlns:a16="http://schemas.microsoft.com/office/drawing/2014/main" id="{C1615C3A-F551-6E03-8049-CDB52FD9DAC8}"/>
              </a:ext>
            </a:extLst>
          </p:cNvPr>
          <p:cNvPicPr>
            <a:picLocks noChangeAspect="1"/>
          </p:cNvPicPr>
          <p:nvPr/>
        </p:nvPicPr>
        <p:blipFill>
          <a:blip r:embed="rId10"/>
          <a:stretch>
            <a:fillRect/>
          </a:stretch>
        </p:blipFill>
        <p:spPr>
          <a:xfrm>
            <a:off x="6317033" y="3937871"/>
            <a:ext cx="1378263" cy="334721"/>
          </a:xfrm>
          <a:prstGeom prst="rect">
            <a:avLst/>
          </a:prstGeom>
        </p:spPr>
      </p:pic>
      <p:pic>
        <p:nvPicPr>
          <p:cNvPr id="24" name="图片 23">
            <a:extLst>
              <a:ext uri="{FF2B5EF4-FFF2-40B4-BE49-F238E27FC236}">
                <a16:creationId xmlns:a16="http://schemas.microsoft.com/office/drawing/2014/main" id="{9741ACFF-352B-D2C0-D1B6-EBF6E67247FD}"/>
              </a:ext>
            </a:extLst>
          </p:cNvPr>
          <p:cNvPicPr>
            <a:picLocks noChangeAspect="1"/>
          </p:cNvPicPr>
          <p:nvPr/>
        </p:nvPicPr>
        <p:blipFill>
          <a:blip r:embed="rId11"/>
          <a:stretch>
            <a:fillRect/>
          </a:stretch>
        </p:blipFill>
        <p:spPr>
          <a:xfrm>
            <a:off x="6317033" y="4373907"/>
            <a:ext cx="1071743" cy="331266"/>
          </a:xfrm>
          <a:prstGeom prst="rect">
            <a:avLst/>
          </a:prstGeom>
        </p:spPr>
      </p:pic>
      <p:sp>
        <p:nvSpPr>
          <p:cNvPr id="25" name="文本框 24">
            <a:extLst>
              <a:ext uri="{FF2B5EF4-FFF2-40B4-BE49-F238E27FC236}">
                <a16:creationId xmlns:a16="http://schemas.microsoft.com/office/drawing/2014/main" id="{E9C6BD38-404D-AE99-456F-1D41FCEC645B}"/>
              </a:ext>
            </a:extLst>
          </p:cNvPr>
          <p:cNvSpPr txBox="1"/>
          <p:nvPr/>
        </p:nvSpPr>
        <p:spPr>
          <a:xfrm>
            <a:off x="6045164" y="5430664"/>
            <a:ext cx="543739" cy="307777"/>
          </a:xfrm>
          <a:prstGeom prst="rect">
            <a:avLst/>
          </a:prstGeom>
          <a:noFill/>
        </p:spPr>
        <p:txBody>
          <a:bodyPr wrap="none" rtlCol="0">
            <a:spAutoFit/>
          </a:bodyPr>
          <a:lstStyle/>
          <a:p>
            <a:pPr algn="l"/>
            <a:r>
              <a:rPr kumimoji="1" lang="zh-CN" altLang="en-US" sz="1400" dirty="0">
                <a:latin typeface="Calibri" panose="020F0502020204030204" pitchFamily="34" charset="0"/>
                <a:ea typeface="Microsoft YaHei" panose="020B0503020204020204" pitchFamily="34" charset="-122"/>
                <a:cs typeface="Calibri" panose="020F0502020204030204" pitchFamily="34" charset="0"/>
              </a:rPr>
              <a:t>其中</a:t>
            </a:r>
          </a:p>
        </p:txBody>
      </p:sp>
      <p:sp>
        <p:nvSpPr>
          <p:cNvPr id="28" name="圆角矩形 27">
            <a:extLst>
              <a:ext uri="{FF2B5EF4-FFF2-40B4-BE49-F238E27FC236}">
                <a16:creationId xmlns:a16="http://schemas.microsoft.com/office/drawing/2014/main" id="{5EC7C338-18D8-5677-3299-31F1D80AEABF}"/>
              </a:ext>
            </a:extLst>
          </p:cNvPr>
          <p:cNvSpPr/>
          <p:nvPr/>
        </p:nvSpPr>
        <p:spPr>
          <a:xfrm>
            <a:off x="374117" y="4949686"/>
            <a:ext cx="5192993" cy="744565"/>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获得 customized representations of </a:t>
            </a:r>
            <a:endParaRPr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algn="ctr"/>
            <a:r>
              <a:rPr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specific spatio-temporal patterns</a:t>
            </a:r>
            <a:endParaRPr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65846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34A368-4163-E156-F5CF-1FBCA3748C8D}"/>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3" name="标题 2">
            <a:extLst>
              <a:ext uri="{FF2B5EF4-FFF2-40B4-BE49-F238E27FC236}">
                <a16:creationId xmlns:a16="http://schemas.microsoft.com/office/drawing/2014/main" id="{06BFA1E3-1749-B304-CD10-54AA9480DEA3}"/>
              </a:ext>
            </a:extLst>
          </p:cNvPr>
          <p:cNvSpPr>
            <a:spLocks noGrp="1"/>
          </p:cNvSpPr>
          <p:nvPr>
            <p:ph type="title"/>
          </p:nvPr>
        </p:nvSpPr>
        <p:spPr/>
        <p:txBody>
          <a:bodyPr/>
          <a:lstStyle/>
          <a:p>
            <a:r>
              <a:rPr kumimoji="1" lang="en-US" altLang="zh-CN" dirty="0"/>
              <a:t>Hierarchical Spatial Pattern Encoding</a:t>
            </a:r>
            <a:endParaRPr kumimoji="1" lang="zh-CN" altLang="en-US" dirty="0"/>
          </a:p>
        </p:txBody>
      </p:sp>
      <p:pic>
        <p:nvPicPr>
          <p:cNvPr id="5" name="图片 4" descr="图表, 图示&#10;&#10;描述已自动生成">
            <a:extLst>
              <a:ext uri="{FF2B5EF4-FFF2-40B4-BE49-F238E27FC236}">
                <a16:creationId xmlns:a16="http://schemas.microsoft.com/office/drawing/2014/main" id="{2BD39FB1-A22E-7F68-8973-6B630A6F3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18" y="829147"/>
            <a:ext cx="7945163" cy="2818514"/>
          </a:xfrm>
          <a:prstGeom prst="rect">
            <a:avLst/>
          </a:prstGeom>
        </p:spPr>
      </p:pic>
      <p:sp>
        <p:nvSpPr>
          <p:cNvPr id="7" name="圆角矩形 6">
            <a:extLst>
              <a:ext uri="{FF2B5EF4-FFF2-40B4-BE49-F238E27FC236}">
                <a16:creationId xmlns:a16="http://schemas.microsoft.com/office/drawing/2014/main" id="{7A3BBB12-4578-EDDA-06EE-34D9F3D5EBDC}"/>
              </a:ext>
            </a:extLst>
          </p:cNvPr>
          <p:cNvSpPr/>
          <p:nvPr/>
        </p:nvSpPr>
        <p:spPr>
          <a:xfrm>
            <a:off x="2123418" y="3737178"/>
            <a:ext cx="3926493"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Hypergraph Capsule Clustering Network</a:t>
            </a:r>
            <a:endPar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9" name="圆角矩形 8">
            <a:extLst>
              <a:ext uri="{FF2B5EF4-FFF2-40B4-BE49-F238E27FC236}">
                <a16:creationId xmlns:a16="http://schemas.microsoft.com/office/drawing/2014/main" id="{8FFDD764-184A-C019-9B9D-E00DF50058B0}"/>
              </a:ext>
            </a:extLst>
          </p:cNvPr>
          <p:cNvSpPr/>
          <p:nvPr/>
        </p:nvSpPr>
        <p:spPr>
          <a:xfrm>
            <a:off x="6964311" y="3737178"/>
            <a:ext cx="3064822"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16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学习多个</a:t>
            </a:r>
            <a:r>
              <a:rPr kumimoji="1" lang="zh-CN" altLang="en-US" sz="16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簇</a:t>
            </a:r>
            <a:r>
              <a:rPr kumimoji="1" lang="zh-CN" altLang="en-US" sz="16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作为</a:t>
            </a:r>
            <a:r>
              <a:rPr kumimoji="1" lang="zh-CN" altLang="en-US" sz="16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超边</a:t>
            </a:r>
          </a:p>
        </p:txBody>
      </p:sp>
      <p:sp>
        <p:nvSpPr>
          <p:cNvPr id="10" name="右箭头 9">
            <a:extLst>
              <a:ext uri="{FF2B5EF4-FFF2-40B4-BE49-F238E27FC236}">
                <a16:creationId xmlns:a16="http://schemas.microsoft.com/office/drawing/2014/main" id="{5BB46460-3898-26D6-ACEC-CD085B84AD5D}"/>
              </a:ext>
            </a:extLst>
          </p:cNvPr>
          <p:cNvSpPr/>
          <p:nvPr/>
        </p:nvSpPr>
        <p:spPr>
          <a:xfrm>
            <a:off x="6139363" y="3832037"/>
            <a:ext cx="735496" cy="178905"/>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B2CFE23C-5D00-43F1-D7EC-04E2E2021585}"/>
              </a:ext>
            </a:extLst>
          </p:cNvPr>
          <p:cNvPicPr>
            <a:picLocks noChangeAspect="1"/>
          </p:cNvPicPr>
          <p:nvPr/>
        </p:nvPicPr>
        <p:blipFill rotWithShape="1">
          <a:blip r:embed="rId4"/>
          <a:srcRect r="32794"/>
          <a:stretch/>
        </p:blipFill>
        <p:spPr>
          <a:xfrm>
            <a:off x="2619658" y="4202241"/>
            <a:ext cx="5907399" cy="610415"/>
          </a:xfrm>
          <a:prstGeom prst="rect">
            <a:avLst/>
          </a:prstGeom>
        </p:spPr>
      </p:pic>
      <p:pic>
        <p:nvPicPr>
          <p:cNvPr id="12" name="图片 11">
            <a:extLst>
              <a:ext uri="{FF2B5EF4-FFF2-40B4-BE49-F238E27FC236}">
                <a16:creationId xmlns:a16="http://schemas.microsoft.com/office/drawing/2014/main" id="{9A36FF5F-AA48-72D5-C3D4-8B844A72424C}"/>
              </a:ext>
            </a:extLst>
          </p:cNvPr>
          <p:cNvPicPr>
            <a:picLocks noChangeAspect="1"/>
          </p:cNvPicPr>
          <p:nvPr/>
        </p:nvPicPr>
        <p:blipFill>
          <a:blip r:embed="rId5"/>
          <a:stretch>
            <a:fillRect/>
          </a:stretch>
        </p:blipFill>
        <p:spPr>
          <a:xfrm>
            <a:off x="2795814" y="5176863"/>
            <a:ext cx="6974177" cy="842518"/>
          </a:xfrm>
          <a:prstGeom prst="rect">
            <a:avLst/>
          </a:prstGeom>
        </p:spPr>
      </p:pic>
      <p:sp>
        <p:nvSpPr>
          <p:cNvPr id="13" name="文本框 12">
            <a:extLst>
              <a:ext uri="{FF2B5EF4-FFF2-40B4-BE49-F238E27FC236}">
                <a16:creationId xmlns:a16="http://schemas.microsoft.com/office/drawing/2014/main" id="{66462DF7-D961-7D4A-2D86-C3AC29A9C44D}"/>
              </a:ext>
            </a:extLst>
          </p:cNvPr>
          <p:cNvSpPr txBox="1"/>
          <p:nvPr/>
        </p:nvSpPr>
        <p:spPr>
          <a:xfrm>
            <a:off x="3056236" y="4619454"/>
            <a:ext cx="1620078" cy="307777"/>
          </a:xfrm>
          <a:prstGeom prst="rect">
            <a:avLst/>
          </a:prstGeom>
          <a:noFill/>
        </p:spPr>
        <p:txBody>
          <a:bodyPr wrap="square" rtlCol="0">
            <a:spAutoFit/>
          </a:bodyPr>
          <a:lstStyle/>
          <a:p>
            <a:pPr algn="l"/>
            <a:r>
              <a:rPr kumimoji="1" lang="zh-CN" altLang="en-US" sz="1400" dirty="0">
                <a:latin typeface="Calibri" panose="020F0502020204030204" pitchFamily="34" charset="0"/>
                <a:ea typeface="Microsoft YaHei" panose="020B0503020204020204" pitchFamily="34" charset="-122"/>
                <a:cs typeface="Calibri" panose="020F0502020204030204" pitchFamily="34" charset="0"/>
              </a:rPr>
              <a:t>归一化的节点表征</a:t>
            </a:r>
          </a:p>
        </p:txBody>
      </p:sp>
      <p:sp>
        <p:nvSpPr>
          <p:cNvPr id="14" name="文本框 13">
            <a:extLst>
              <a:ext uri="{FF2B5EF4-FFF2-40B4-BE49-F238E27FC236}">
                <a16:creationId xmlns:a16="http://schemas.microsoft.com/office/drawing/2014/main" id="{BD886BF0-3AC7-919E-F312-3989D7E56E70}"/>
              </a:ext>
            </a:extLst>
          </p:cNvPr>
          <p:cNvSpPr txBox="1"/>
          <p:nvPr/>
        </p:nvSpPr>
        <p:spPr>
          <a:xfrm>
            <a:off x="5841013" y="4609673"/>
            <a:ext cx="2454851" cy="307777"/>
          </a:xfrm>
          <a:prstGeom prst="rect">
            <a:avLst/>
          </a:prstGeom>
          <a:noFill/>
        </p:spPr>
        <p:txBody>
          <a:bodyPr wrap="square" rtlCol="0">
            <a:spAutoFit/>
          </a:bodyPr>
          <a:lstStyle/>
          <a:p>
            <a:pPr algn="l"/>
            <a:r>
              <a:rPr kumimoji="1" lang="zh-CN" altLang="en-US" sz="1400" dirty="0">
                <a:latin typeface="Calibri" panose="020F0502020204030204" pitchFamily="34" charset="0"/>
                <a:ea typeface="Microsoft YaHei" panose="020B0503020204020204" pitchFamily="34" charset="-122"/>
                <a:cs typeface="Calibri" panose="020F0502020204030204" pitchFamily="34" charset="0"/>
              </a:rPr>
              <a:t>根据超边聚合后的节点表征</a:t>
            </a:r>
          </a:p>
        </p:txBody>
      </p:sp>
      <p:pic>
        <p:nvPicPr>
          <p:cNvPr id="15" name="图片 14">
            <a:extLst>
              <a:ext uri="{FF2B5EF4-FFF2-40B4-BE49-F238E27FC236}">
                <a16:creationId xmlns:a16="http://schemas.microsoft.com/office/drawing/2014/main" id="{2545D169-48B4-B868-566D-387A04F83BA8}"/>
              </a:ext>
            </a:extLst>
          </p:cNvPr>
          <p:cNvPicPr>
            <a:picLocks noChangeAspect="1"/>
          </p:cNvPicPr>
          <p:nvPr/>
        </p:nvPicPr>
        <p:blipFill rotWithShape="1">
          <a:blip r:embed="rId4"/>
          <a:srcRect l="68122" r="-90"/>
          <a:stretch/>
        </p:blipFill>
        <p:spPr>
          <a:xfrm>
            <a:off x="9498288" y="4302081"/>
            <a:ext cx="2242409" cy="487129"/>
          </a:xfrm>
          <a:prstGeom prst="rect">
            <a:avLst/>
          </a:prstGeom>
        </p:spPr>
      </p:pic>
      <p:sp>
        <p:nvSpPr>
          <p:cNvPr id="17" name="圆角矩形 16">
            <a:extLst>
              <a:ext uri="{FF2B5EF4-FFF2-40B4-BE49-F238E27FC236}">
                <a16:creationId xmlns:a16="http://schemas.microsoft.com/office/drawing/2014/main" id="{3BB364D3-0FEA-5839-5374-1E090D29BAA3}"/>
              </a:ext>
            </a:extLst>
          </p:cNvPr>
          <p:cNvSpPr/>
          <p:nvPr/>
        </p:nvSpPr>
        <p:spPr>
          <a:xfrm>
            <a:off x="527224" y="4422854"/>
            <a:ext cx="1276829"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kumimoji="1" lang="zh-CN" altLang="en-US" sz="14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获得节点表征</a:t>
            </a:r>
          </a:p>
        </p:txBody>
      </p:sp>
      <p:sp>
        <p:nvSpPr>
          <p:cNvPr id="18" name="圆角矩形 17">
            <a:extLst>
              <a:ext uri="{FF2B5EF4-FFF2-40B4-BE49-F238E27FC236}">
                <a16:creationId xmlns:a16="http://schemas.microsoft.com/office/drawing/2014/main" id="{DA03804C-222F-6353-8246-4E182C09A91C}"/>
              </a:ext>
            </a:extLst>
          </p:cNvPr>
          <p:cNvSpPr/>
          <p:nvPr/>
        </p:nvSpPr>
        <p:spPr>
          <a:xfrm>
            <a:off x="522499" y="5514821"/>
            <a:ext cx="1276829"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kumimoji="1" lang="zh-CN" altLang="en-US" sz="14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获得超边表征</a:t>
            </a:r>
          </a:p>
        </p:txBody>
      </p:sp>
      <p:pic>
        <p:nvPicPr>
          <p:cNvPr id="6" name="图片 5" descr="文本&#10;&#10;描述已自动生成">
            <a:extLst>
              <a:ext uri="{FF2B5EF4-FFF2-40B4-BE49-F238E27FC236}">
                <a16:creationId xmlns:a16="http://schemas.microsoft.com/office/drawing/2014/main" id="{835EC36D-7CBA-DE06-0CF5-BC4B814099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9328" y="7416474"/>
            <a:ext cx="7772400" cy="6448052"/>
          </a:xfrm>
          <a:prstGeom prst="rect">
            <a:avLst/>
          </a:prstGeom>
        </p:spPr>
      </p:pic>
    </p:spTree>
    <p:extLst>
      <p:ext uri="{BB962C8B-B14F-4D97-AF65-F5344CB8AC3E}">
        <p14:creationId xmlns:p14="http://schemas.microsoft.com/office/powerpoint/2010/main" val="413463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34A368-4163-E156-F5CF-1FBCA3748C8D}"/>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3" name="标题 2">
            <a:extLst>
              <a:ext uri="{FF2B5EF4-FFF2-40B4-BE49-F238E27FC236}">
                <a16:creationId xmlns:a16="http://schemas.microsoft.com/office/drawing/2014/main" id="{06BFA1E3-1749-B304-CD10-54AA9480DEA3}"/>
              </a:ext>
            </a:extLst>
          </p:cNvPr>
          <p:cNvSpPr>
            <a:spLocks noGrp="1"/>
          </p:cNvSpPr>
          <p:nvPr>
            <p:ph type="title"/>
          </p:nvPr>
        </p:nvSpPr>
        <p:spPr/>
        <p:txBody>
          <a:bodyPr/>
          <a:lstStyle/>
          <a:p>
            <a:r>
              <a:rPr kumimoji="1" lang="en-US" altLang="zh-CN" dirty="0"/>
              <a:t>Hierarchical Spatial Pattern Encoding</a:t>
            </a:r>
            <a:endParaRPr kumimoji="1" lang="zh-CN" altLang="en-US" dirty="0"/>
          </a:p>
        </p:txBody>
      </p:sp>
      <p:pic>
        <p:nvPicPr>
          <p:cNvPr id="5" name="图片 4" descr="图表, 图示&#10;&#10;描述已自动生成">
            <a:extLst>
              <a:ext uri="{FF2B5EF4-FFF2-40B4-BE49-F238E27FC236}">
                <a16:creationId xmlns:a16="http://schemas.microsoft.com/office/drawing/2014/main" id="{2BD39FB1-A22E-7F68-8973-6B630A6F3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18" y="829147"/>
            <a:ext cx="7945163" cy="2818514"/>
          </a:xfrm>
          <a:prstGeom prst="rect">
            <a:avLst/>
          </a:prstGeom>
        </p:spPr>
      </p:pic>
      <p:sp>
        <p:nvSpPr>
          <p:cNvPr id="7" name="圆角矩形 6">
            <a:extLst>
              <a:ext uri="{FF2B5EF4-FFF2-40B4-BE49-F238E27FC236}">
                <a16:creationId xmlns:a16="http://schemas.microsoft.com/office/drawing/2014/main" id="{7A3BBB12-4578-EDDA-06EE-34D9F3D5EBDC}"/>
              </a:ext>
            </a:extLst>
          </p:cNvPr>
          <p:cNvSpPr/>
          <p:nvPr/>
        </p:nvSpPr>
        <p:spPr>
          <a:xfrm>
            <a:off x="2123418" y="3737178"/>
            <a:ext cx="3926493"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Cross-Cluster Relation Learning</a:t>
            </a:r>
            <a:endPar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9" name="圆角矩形 8">
            <a:extLst>
              <a:ext uri="{FF2B5EF4-FFF2-40B4-BE49-F238E27FC236}">
                <a16:creationId xmlns:a16="http://schemas.microsoft.com/office/drawing/2014/main" id="{8FFDD764-184A-C019-9B9D-E00DF50058B0}"/>
              </a:ext>
            </a:extLst>
          </p:cNvPr>
          <p:cNvSpPr/>
          <p:nvPr/>
        </p:nvSpPr>
        <p:spPr>
          <a:xfrm>
            <a:off x="6964311" y="3737178"/>
            <a:ext cx="3064822"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16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学习</a:t>
            </a:r>
            <a:r>
              <a:rPr kumimoji="1" lang="zh-CN" altLang="en-US" sz="16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簇之间</a:t>
            </a:r>
            <a:r>
              <a:rPr kumimoji="1" lang="zh-CN" altLang="en-US" sz="16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的相关性</a:t>
            </a:r>
            <a:endParaRPr kumimoji="1" lang="zh-CN" altLang="en-US" sz="1600"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10" name="右箭头 9">
            <a:extLst>
              <a:ext uri="{FF2B5EF4-FFF2-40B4-BE49-F238E27FC236}">
                <a16:creationId xmlns:a16="http://schemas.microsoft.com/office/drawing/2014/main" id="{5BB46460-3898-26D6-ACEC-CD085B84AD5D}"/>
              </a:ext>
            </a:extLst>
          </p:cNvPr>
          <p:cNvSpPr/>
          <p:nvPr/>
        </p:nvSpPr>
        <p:spPr>
          <a:xfrm>
            <a:off x="6139363" y="3832037"/>
            <a:ext cx="735496" cy="178905"/>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3BB364D3-0FEA-5839-5374-1E090D29BAA3}"/>
              </a:ext>
            </a:extLst>
          </p:cNvPr>
          <p:cNvSpPr/>
          <p:nvPr/>
        </p:nvSpPr>
        <p:spPr>
          <a:xfrm>
            <a:off x="527223" y="4422854"/>
            <a:ext cx="2414095"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14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簇之间超图消息传递</a:t>
            </a:r>
          </a:p>
        </p:txBody>
      </p:sp>
      <p:sp>
        <p:nvSpPr>
          <p:cNvPr id="18" name="圆角矩形 17">
            <a:extLst>
              <a:ext uri="{FF2B5EF4-FFF2-40B4-BE49-F238E27FC236}">
                <a16:creationId xmlns:a16="http://schemas.microsoft.com/office/drawing/2014/main" id="{DA03804C-222F-6353-8246-4E182C09A91C}"/>
              </a:ext>
            </a:extLst>
          </p:cNvPr>
          <p:cNvSpPr/>
          <p:nvPr/>
        </p:nvSpPr>
        <p:spPr>
          <a:xfrm>
            <a:off x="522498" y="5514821"/>
            <a:ext cx="2418821" cy="35048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kumimoji="1" lang="zh-CN" altLang="en-US" sz="1400" dirty="0">
                <a:solidFill>
                  <a:prstClr val="black"/>
                </a:solidFill>
                <a:latin typeface="Calibri" panose="020F0502020204030204" pitchFamily="34" charset="0"/>
                <a:ea typeface="Microsoft YaHei" panose="020B0503020204020204" pitchFamily="34" charset="-122"/>
                <a:cs typeface="Calibri" panose="020F0502020204030204" pitchFamily="34" charset="0"/>
              </a:rPr>
              <a:t>高层次的表征传递回低层次</a:t>
            </a:r>
          </a:p>
        </p:txBody>
      </p:sp>
      <p:pic>
        <p:nvPicPr>
          <p:cNvPr id="8" name="图片 7">
            <a:extLst>
              <a:ext uri="{FF2B5EF4-FFF2-40B4-BE49-F238E27FC236}">
                <a16:creationId xmlns:a16="http://schemas.microsoft.com/office/drawing/2014/main" id="{6AB3EE7D-71FA-E342-BD5D-D2FD80754724}"/>
              </a:ext>
            </a:extLst>
          </p:cNvPr>
          <p:cNvPicPr>
            <a:picLocks noChangeAspect="1"/>
          </p:cNvPicPr>
          <p:nvPr/>
        </p:nvPicPr>
        <p:blipFill>
          <a:blip r:embed="rId4"/>
          <a:stretch>
            <a:fillRect/>
          </a:stretch>
        </p:blipFill>
        <p:spPr>
          <a:xfrm>
            <a:off x="3370146" y="4528832"/>
            <a:ext cx="5534796" cy="361949"/>
          </a:xfrm>
          <a:prstGeom prst="rect">
            <a:avLst/>
          </a:prstGeom>
        </p:spPr>
      </p:pic>
      <p:pic>
        <p:nvPicPr>
          <p:cNvPr id="16" name="图片 15">
            <a:extLst>
              <a:ext uri="{FF2B5EF4-FFF2-40B4-BE49-F238E27FC236}">
                <a16:creationId xmlns:a16="http://schemas.microsoft.com/office/drawing/2014/main" id="{61D40025-150A-FEB3-61BF-22EB0DF53925}"/>
              </a:ext>
            </a:extLst>
          </p:cNvPr>
          <p:cNvPicPr>
            <a:picLocks noChangeAspect="1"/>
          </p:cNvPicPr>
          <p:nvPr/>
        </p:nvPicPr>
        <p:blipFill>
          <a:blip r:embed="rId5"/>
          <a:stretch>
            <a:fillRect/>
          </a:stretch>
        </p:blipFill>
        <p:spPr>
          <a:xfrm>
            <a:off x="3859878" y="5363891"/>
            <a:ext cx="3632587" cy="634513"/>
          </a:xfrm>
          <a:prstGeom prst="rect">
            <a:avLst/>
          </a:prstGeom>
        </p:spPr>
      </p:pic>
    </p:spTree>
    <p:extLst>
      <p:ext uri="{BB962C8B-B14F-4D97-AF65-F5344CB8AC3E}">
        <p14:creationId xmlns:p14="http://schemas.microsoft.com/office/powerpoint/2010/main" val="256319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EE3858-057D-8D30-3226-911C2A29D34C}"/>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3" name="标题 2">
            <a:extLst>
              <a:ext uri="{FF2B5EF4-FFF2-40B4-BE49-F238E27FC236}">
                <a16:creationId xmlns:a16="http://schemas.microsoft.com/office/drawing/2014/main" id="{BD78230B-E80B-6512-9891-07F7C1786678}"/>
              </a:ext>
            </a:extLst>
          </p:cNvPr>
          <p:cNvSpPr>
            <a:spLocks noGrp="1"/>
          </p:cNvSpPr>
          <p:nvPr>
            <p:ph type="title"/>
          </p:nvPr>
        </p:nvSpPr>
        <p:spPr/>
        <p:txBody>
          <a:bodyPr/>
          <a:lstStyle/>
          <a:p>
            <a:r>
              <a:rPr kumimoji="1" lang="en-US" altLang="zh-CN" dirty="0"/>
              <a:t>Cluster-aware Masking Mechanism</a:t>
            </a:r>
            <a:endParaRPr kumimoji="1" lang="zh-CN" altLang="en-US" dirty="0"/>
          </a:p>
        </p:txBody>
      </p:sp>
      <p:pic>
        <p:nvPicPr>
          <p:cNvPr id="7" name="图片 6" descr="图标&#10;&#10;描述已自动生成">
            <a:extLst>
              <a:ext uri="{FF2B5EF4-FFF2-40B4-BE49-F238E27FC236}">
                <a16:creationId xmlns:a16="http://schemas.microsoft.com/office/drawing/2014/main" id="{45F35B83-419C-5E3B-5E6D-5CD66A3F7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97" y="1313090"/>
            <a:ext cx="3925075" cy="4231819"/>
          </a:xfrm>
          <a:prstGeom prst="rect">
            <a:avLst/>
          </a:prstGeom>
        </p:spPr>
      </p:pic>
      <p:graphicFrame>
        <p:nvGraphicFramePr>
          <p:cNvPr id="10" name="图示 9">
            <a:extLst>
              <a:ext uri="{FF2B5EF4-FFF2-40B4-BE49-F238E27FC236}">
                <a16:creationId xmlns:a16="http://schemas.microsoft.com/office/drawing/2014/main" id="{E3B8DA19-A1BA-197C-2241-A49289880FEE}"/>
              </a:ext>
            </a:extLst>
          </p:cNvPr>
          <p:cNvGraphicFramePr/>
          <p:nvPr>
            <p:extLst>
              <p:ext uri="{D42A27DB-BD31-4B8C-83A1-F6EECF244321}">
                <p14:modId xmlns:p14="http://schemas.microsoft.com/office/powerpoint/2010/main" val="1584369470"/>
              </p:ext>
            </p:extLst>
          </p:nvPr>
        </p:nvGraphicFramePr>
        <p:xfrm>
          <a:off x="5156189" y="1739422"/>
          <a:ext cx="6552255" cy="18820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文本框 7">
            <a:extLst>
              <a:ext uri="{FF2B5EF4-FFF2-40B4-BE49-F238E27FC236}">
                <a16:creationId xmlns:a16="http://schemas.microsoft.com/office/drawing/2014/main" id="{6AB6F070-7B6E-7251-6136-C93BCAE2AB8B}"/>
              </a:ext>
            </a:extLst>
          </p:cNvPr>
          <p:cNvSpPr txBox="1"/>
          <p:nvPr/>
        </p:nvSpPr>
        <p:spPr>
          <a:xfrm>
            <a:off x="5015449" y="1054860"/>
            <a:ext cx="6098290" cy="369332"/>
          </a:xfrm>
          <a:prstGeom prst="rect">
            <a:avLst/>
          </a:prstGeom>
          <a:noFill/>
        </p:spPr>
        <p:txBody>
          <a:bodyPr wrap="square">
            <a:spAutoFit/>
          </a:bodyPr>
          <a:lstStyle/>
          <a:p>
            <a:pPr algn="l"/>
            <a:r>
              <a:rPr kumimoji="1" lang="en-US" altLang="zh-CN" b="1" dirty="0">
                <a:latin typeface="Calibri" panose="020F0502020204030204" pitchFamily="34" charset="0"/>
                <a:ea typeface="Microsoft YaHei" panose="020B0503020204020204" pitchFamily="34" charset="-122"/>
                <a:cs typeface="Calibri" panose="020F0502020204030204" pitchFamily="34" charset="0"/>
              </a:rPr>
              <a:t>An </a:t>
            </a:r>
            <a:r>
              <a:rPr kumimoji="1" lang="en-US" altLang="zh-CN" b="1" dirty="0">
                <a:solidFill>
                  <a:srgbClr val="FF0000"/>
                </a:solidFill>
                <a:latin typeface="Calibri" panose="020F0502020204030204" pitchFamily="34" charset="0"/>
                <a:ea typeface="Microsoft YaHei" panose="020B0503020204020204" pitchFamily="34" charset="-122"/>
                <a:cs typeface="Calibri" panose="020F0502020204030204" pitchFamily="34" charset="0"/>
              </a:rPr>
              <a:t>easy-to-hard</a:t>
            </a:r>
            <a:r>
              <a:rPr kumimoji="1" lang="en-US" altLang="zh-CN" b="1" dirty="0">
                <a:latin typeface="Calibri" panose="020F0502020204030204" pitchFamily="34" charset="0"/>
                <a:ea typeface="Microsoft YaHei" panose="020B0503020204020204" pitchFamily="34" charset="-122"/>
                <a:cs typeface="Calibri" panose="020F0502020204030204" pitchFamily="34" charset="0"/>
              </a:rPr>
              <a:t> masking process</a:t>
            </a:r>
          </a:p>
        </p:txBody>
      </p:sp>
      <p:sp>
        <p:nvSpPr>
          <p:cNvPr id="11" name="文本框 10">
            <a:extLst>
              <a:ext uri="{FF2B5EF4-FFF2-40B4-BE49-F238E27FC236}">
                <a16:creationId xmlns:a16="http://schemas.microsoft.com/office/drawing/2014/main" id="{1CC687FD-A173-3CAD-0037-0D6568AC97D0}"/>
              </a:ext>
            </a:extLst>
          </p:cNvPr>
          <p:cNvSpPr txBox="1"/>
          <p:nvPr/>
        </p:nvSpPr>
        <p:spPr>
          <a:xfrm>
            <a:off x="4914153" y="3936735"/>
            <a:ext cx="6794291" cy="879087"/>
          </a:xfrm>
          <a:prstGeom prst="rect">
            <a:avLst/>
          </a:prstGeom>
          <a:noFill/>
        </p:spPr>
        <p:txBody>
          <a:bodyPr wrap="square" rtlCol="0">
            <a:spAutoFit/>
          </a:bodyPr>
          <a:lstStyle/>
          <a:p>
            <a:pPr algn="l">
              <a:lnSpc>
                <a:spcPct val="150000"/>
              </a:lnSpc>
            </a:pPr>
            <a:r>
              <a:rPr kumimoji="1" lang="zh-CN" altLang="en-US" b="1" dirty="0">
                <a:latin typeface="Calibri" panose="020F0502020204030204" pitchFamily="34" charset="0"/>
                <a:ea typeface="Microsoft YaHei" panose="020B0503020204020204" pitchFamily="34" charset="-122"/>
                <a:cs typeface="Calibri" panose="020F0502020204030204" pitchFamily="34" charset="0"/>
              </a:rPr>
              <a:t>难点</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：在训练开始时无法直接根据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cluster information</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来确定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矩阵，因为          为神经网络中间层的输出</a:t>
            </a:r>
          </a:p>
        </p:txBody>
      </p:sp>
      <p:pic>
        <p:nvPicPr>
          <p:cNvPr id="13" name="图片 12">
            <a:extLst>
              <a:ext uri="{FF2B5EF4-FFF2-40B4-BE49-F238E27FC236}">
                <a16:creationId xmlns:a16="http://schemas.microsoft.com/office/drawing/2014/main" id="{040AE7BF-8DDB-F0E2-92CF-661C3DBC3349}"/>
              </a:ext>
            </a:extLst>
          </p:cNvPr>
          <p:cNvPicPr>
            <a:picLocks noChangeAspect="1"/>
          </p:cNvPicPr>
          <p:nvPr/>
        </p:nvPicPr>
        <p:blipFill>
          <a:blip r:embed="rId9"/>
          <a:stretch>
            <a:fillRect/>
          </a:stretch>
        </p:blipFill>
        <p:spPr>
          <a:xfrm>
            <a:off x="10356998" y="4064084"/>
            <a:ext cx="407191" cy="271460"/>
          </a:xfrm>
          <a:prstGeom prst="rect">
            <a:avLst/>
          </a:prstGeom>
        </p:spPr>
      </p:pic>
      <p:pic>
        <p:nvPicPr>
          <p:cNvPr id="14" name="图片 13">
            <a:extLst>
              <a:ext uri="{FF2B5EF4-FFF2-40B4-BE49-F238E27FC236}">
                <a16:creationId xmlns:a16="http://schemas.microsoft.com/office/drawing/2014/main" id="{57A464C3-6131-4779-65C6-3F175FACD356}"/>
              </a:ext>
            </a:extLst>
          </p:cNvPr>
          <p:cNvPicPr>
            <a:picLocks noChangeAspect="1"/>
          </p:cNvPicPr>
          <p:nvPr/>
        </p:nvPicPr>
        <p:blipFill>
          <a:blip r:embed="rId9"/>
          <a:stretch>
            <a:fillRect/>
          </a:stretch>
        </p:blipFill>
        <p:spPr>
          <a:xfrm>
            <a:off x="6760298" y="4485567"/>
            <a:ext cx="407191" cy="271460"/>
          </a:xfrm>
          <a:prstGeom prst="rect">
            <a:avLst/>
          </a:prstGeom>
        </p:spPr>
      </p:pic>
      <p:sp>
        <p:nvSpPr>
          <p:cNvPr id="15" name="文本框 14">
            <a:extLst>
              <a:ext uri="{FF2B5EF4-FFF2-40B4-BE49-F238E27FC236}">
                <a16:creationId xmlns:a16="http://schemas.microsoft.com/office/drawing/2014/main" id="{1BAC1DB3-A7E2-F72A-A152-C2030E399E75}"/>
              </a:ext>
            </a:extLst>
          </p:cNvPr>
          <p:cNvSpPr txBox="1"/>
          <p:nvPr/>
        </p:nvSpPr>
        <p:spPr>
          <a:xfrm>
            <a:off x="4914152" y="5041488"/>
            <a:ext cx="6794291" cy="646331"/>
          </a:xfrm>
          <a:prstGeom prst="rect">
            <a:avLst/>
          </a:prstGeom>
          <a:noFill/>
        </p:spPr>
        <p:txBody>
          <a:bodyPr wrap="square" rtlCol="0">
            <a:spAutoFit/>
          </a:bodyPr>
          <a:lstStyle/>
          <a:p>
            <a:pPr algn="l"/>
            <a:r>
              <a:rPr kumimoji="1" lang="zh-CN" altLang="en-US" b="1" dirty="0">
                <a:latin typeface="Calibri" panose="020F0502020204030204" pitchFamily="34" charset="0"/>
                <a:ea typeface="Microsoft YaHei" panose="020B0503020204020204" pitchFamily="34" charset="-122"/>
                <a:cs typeface="Calibri" panose="020F0502020204030204" pitchFamily="34" charset="0"/>
              </a:rPr>
              <a:t>解决：</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使用一个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two-layer MLP</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来预测。</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MLP</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包含 </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time-dynamic</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 </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和</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node-specific parameters</a:t>
            </a:r>
            <a:endPar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038966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AC9B93-18C7-1759-7FE3-13DD0DAE65FC}"/>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3" name="标题 2">
            <a:extLst>
              <a:ext uri="{FF2B5EF4-FFF2-40B4-BE49-F238E27FC236}">
                <a16:creationId xmlns:a16="http://schemas.microsoft.com/office/drawing/2014/main" id="{91E8B2FD-DCD8-7F6D-A9CC-B59B229B8B80}"/>
              </a:ext>
            </a:extLst>
          </p:cNvPr>
          <p:cNvSpPr>
            <a:spLocks noGrp="1"/>
          </p:cNvSpPr>
          <p:nvPr>
            <p:ph type="title"/>
          </p:nvPr>
        </p:nvSpPr>
        <p:spPr/>
        <p:txBody>
          <a:bodyPr/>
          <a:lstStyle/>
          <a:p>
            <a:r>
              <a:rPr kumimoji="1" lang="en-US" altLang="zh-CN" dirty="0"/>
              <a:t>Learning Process of GPT-ST Framework</a:t>
            </a:r>
            <a:endParaRPr kumimoji="1" lang="zh-CN" altLang="en-US" dirty="0"/>
          </a:p>
        </p:txBody>
      </p:sp>
      <p:grpSp>
        <p:nvGrpSpPr>
          <p:cNvPr id="6" name="组合 5">
            <a:extLst>
              <a:ext uri="{FF2B5EF4-FFF2-40B4-BE49-F238E27FC236}">
                <a16:creationId xmlns:a16="http://schemas.microsoft.com/office/drawing/2014/main" id="{C9E7C77B-82C9-0BF6-FE05-7FEDB72638F6}"/>
              </a:ext>
            </a:extLst>
          </p:cNvPr>
          <p:cNvGrpSpPr/>
          <p:nvPr/>
        </p:nvGrpSpPr>
        <p:grpSpPr>
          <a:xfrm>
            <a:off x="719324" y="971550"/>
            <a:ext cx="10753351" cy="1974278"/>
            <a:chOff x="301625" y="998444"/>
            <a:chExt cx="10753351" cy="1974278"/>
          </a:xfrm>
        </p:grpSpPr>
        <p:pic>
          <p:nvPicPr>
            <p:cNvPr id="4" name="图片 3" descr="图示&#10;&#10;描述已自动生成">
              <a:extLst>
                <a:ext uri="{FF2B5EF4-FFF2-40B4-BE49-F238E27FC236}">
                  <a16:creationId xmlns:a16="http://schemas.microsoft.com/office/drawing/2014/main" id="{08BC03C4-984B-B567-748B-AECC1D210681}"/>
                </a:ext>
              </a:extLst>
            </p:cNvPr>
            <p:cNvPicPr>
              <a:picLocks noChangeAspect="1"/>
            </p:cNvPicPr>
            <p:nvPr/>
          </p:nvPicPr>
          <p:blipFill rotWithShape="1">
            <a:blip r:embed="rId3">
              <a:extLst>
                <a:ext uri="{28A0092B-C50C-407E-A947-70E740481C1C}">
                  <a14:useLocalDpi xmlns:a14="http://schemas.microsoft.com/office/drawing/2010/main" val="0"/>
                </a:ext>
              </a:extLst>
            </a:blip>
            <a:srcRect l="695" t="2655" r="770" b="2032"/>
            <a:stretch/>
          </p:blipFill>
          <p:spPr>
            <a:xfrm>
              <a:off x="301625" y="998444"/>
              <a:ext cx="8931275" cy="1974278"/>
            </a:xfrm>
            <a:prstGeom prst="rect">
              <a:avLst/>
            </a:prstGeom>
          </p:spPr>
        </p:pic>
        <p:pic>
          <p:nvPicPr>
            <p:cNvPr id="5" name="图片 4" descr="图标&#10;&#10;描述已自动生成">
              <a:extLst>
                <a:ext uri="{FF2B5EF4-FFF2-40B4-BE49-F238E27FC236}">
                  <a16:creationId xmlns:a16="http://schemas.microsoft.com/office/drawing/2014/main" id="{24690956-587F-E6C7-8C55-16388B9E6954}"/>
                </a:ext>
              </a:extLst>
            </p:cNvPr>
            <p:cNvPicPr>
              <a:picLocks noChangeAspect="1"/>
            </p:cNvPicPr>
            <p:nvPr/>
          </p:nvPicPr>
          <p:blipFill rotWithShape="1">
            <a:blip r:embed="rId4">
              <a:extLst>
                <a:ext uri="{28A0092B-C50C-407E-A947-70E740481C1C}">
                  <a14:useLocalDpi xmlns:a14="http://schemas.microsoft.com/office/drawing/2010/main" val="0"/>
                </a:ext>
              </a:extLst>
            </a:blip>
            <a:srcRect l="3569" t="2086" r="1093" b="1474"/>
            <a:stretch/>
          </p:blipFill>
          <p:spPr>
            <a:xfrm>
              <a:off x="9232900" y="998444"/>
              <a:ext cx="1822076" cy="1974278"/>
            </a:xfrm>
            <a:prstGeom prst="rect">
              <a:avLst/>
            </a:prstGeom>
          </p:spPr>
        </p:pic>
      </p:grpSp>
      <p:sp>
        <p:nvSpPr>
          <p:cNvPr id="9" name="文本框 8">
            <a:extLst>
              <a:ext uri="{FF2B5EF4-FFF2-40B4-BE49-F238E27FC236}">
                <a16:creationId xmlns:a16="http://schemas.microsoft.com/office/drawing/2014/main" id="{BF9CA097-1D8F-ECF1-2B35-1F232BFBBDB6}"/>
              </a:ext>
            </a:extLst>
          </p:cNvPr>
          <p:cNvSpPr txBox="1"/>
          <p:nvPr/>
        </p:nvSpPr>
        <p:spPr>
          <a:xfrm>
            <a:off x="1041621" y="3114137"/>
            <a:ext cx="5298117" cy="3146182"/>
          </a:xfrm>
          <a:prstGeom prst="rect">
            <a:avLst/>
          </a:prstGeom>
          <a:noFill/>
        </p:spPr>
        <p:txBody>
          <a:bodyPr wrap="none" rtlCol="0">
            <a:spAutoFit/>
          </a:bodyPr>
          <a:lstStyle/>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预测簇信息的到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 矩阵</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将原始时空序列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mask</a:t>
            </a: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计算时序特征、初始化空间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embedding</a:t>
            </a: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使用超图神经网络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encode</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 获得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temporal traffic pattern</a:t>
            </a: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计算节点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embedding</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以及节点到超边的转移信息</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迭代更新超边</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embedding</a:t>
            </a: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超边</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embedding</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消息传递更新高层次表征</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高层次嵌入和节点表征融合</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预测任务（恢复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 掉的数据）</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25000"/>
              </a:lnSpc>
              <a:buFont typeface="+mj-lt"/>
              <a:buAutoNum type="arabicPeriod"/>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计算损失</a:t>
            </a:r>
          </a:p>
        </p:txBody>
      </p:sp>
      <p:sp>
        <p:nvSpPr>
          <p:cNvPr id="14" name="圆角矩形 13">
            <a:extLst>
              <a:ext uri="{FF2B5EF4-FFF2-40B4-BE49-F238E27FC236}">
                <a16:creationId xmlns:a16="http://schemas.microsoft.com/office/drawing/2014/main" id="{7E7A9117-7757-93B5-FF08-AE1E8BB56CDC}"/>
              </a:ext>
            </a:extLst>
          </p:cNvPr>
          <p:cNvSpPr/>
          <p:nvPr/>
        </p:nvSpPr>
        <p:spPr>
          <a:xfrm>
            <a:off x="8407580" y="3358546"/>
            <a:ext cx="2363238"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数据</a:t>
            </a:r>
          </a:p>
        </p:txBody>
      </p:sp>
      <p:sp>
        <p:nvSpPr>
          <p:cNvPr id="15" name="圆角矩形 14">
            <a:extLst>
              <a:ext uri="{FF2B5EF4-FFF2-40B4-BE49-F238E27FC236}">
                <a16:creationId xmlns:a16="http://schemas.microsoft.com/office/drawing/2014/main" id="{132BCA88-2D7A-7F6D-2B22-9C02D2A342AF}"/>
              </a:ext>
            </a:extLst>
          </p:cNvPr>
          <p:cNvSpPr/>
          <p:nvPr/>
        </p:nvSpPr>
        <p:spPr>
          <a:xfrm>
            <a:off x="8407580" y="4052546"/>
            <a:ext cx="2363238"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个性化的时空特征嵌</a:t>
            </a:r>
          </a:p>
        </p:txBody>
      </p:sp>
      <p:sp>
        <p:nvSpPr>
          <p:cNvPr id="16" name="圆角矩形 15">
            <a:extLst>
              <a:ext uri="{FF2B5EF4-FFF2-40B4-BE49-F238E27FC236}">
                <a16:creationId xmlns:a16="http://schemas.microsoft.com/office/drawing/2014/main" id="{FBC748ED-4907-B16C-52C1-40DDBB8B25FD}"/>
              </a:ext>
            </a:extLst>
          </p:cNvPr>
          <p:cNvSpPr/>
          <p:nvPr/>
        </p:nvSpPr>
        <p:spPr>
          <a:xfrm>
            <a:off x="8407580" y="4746546"/>
            <a:ext cx="2363238"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层次化特征嵌入</a:t>
            </a:r>
          </a:p>
        </p:txBody>
      </p:sp>
      <p:sp>
        <p:nvSpPr>
          <p:cNvPr id="17" name="圆角矩形 16">
            <a:extLst>
              <a:ext uri="{FF2B5EF4-FFF2-40B4-BE49-F238E27FC236}">
                <a16:creationId xmlns:a16="http://schemas.microsoft.com/office/drawing/2014/main" id="{088B1ABD-1703-FE3B-7BA6-8DE0FED40C23}"/>
              </a:ext>
            </a:extLst>
          </p:cNvPr>
          <p:cNvSpPr/>
          <p:nvPr/>
        </p:nvSpPr>
        <p:spPr>
          <a:xfrm>
            <a:off x="8407580" y="5440547"/>
            <a:ext cx="2363238"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恢复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数据</a:t>
            </a:r>
          </a:p>
        </p:txBody>
      </p:sp>
      <p:cxnSp>
        <p:nvCxnSpPr>
          <p:cNvPr id="19" name="直线箭头连接符 18">
            <a:extLst>
              <a:ext uri="{FF2B5EF4-FFF2-40B4-BE49-F238E27FC236}">
                <a16:creationId xmlns:a16="http://schemas.microsoft.com/office/drawing/2014/main" id="{32EDB9D9-E44D-71F6-DB40-6039773CA4F0}"/>
              </a:ext>
            </a:extLst>
          </p:cNvPr>
          <p:cNvCxnSpPr>
            <a:stCxn id="14" idx="2"/>
            <a:endCxn id="15" idx="0"/>
          </p:cNvCxnSpPr>
          <p:nvPr/>
        </p:nvCxnSpPr>
        <p:spPr>
          <a:xfrm>
            <a:off x="9589199" y="3709033"/>
            <a:ext cx="0" cy="343513"/>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413585BE-6CFF-EAC0-7569-C022489EDB56}"/>
              </a:ext>
            </a:extLst>
          </p:cNvPr>
          <p:cNvCxnSpPr>
            <a:cxnSpLocks/>
            <a:stCxn id="15" idx="2"/>
            <a:endCxn id="16" idx="0"/>
          </p:cNvCxnSpPr>
          <p:nvPr/>
        </p:nvCxnSpPr>
        <p:spPr>
          <a:xfrm>
            <a:off x="9589199" y="4403033"/>
            <a:ext cx="0" cy="343513"/>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5E7E1DE0-8280-65BD-F7EB-949FA4A90515}"/>
              </a:ext>
            </a:extLst>
          </p:cNvPr>
          <p:cNvCxnSpPr>
            <a:cxnSpLocks/>
            <a:stCxn id="16" idx="2"/>
            <a:endCxn id="17" idx="0"/>
          </p:cNvCxnSpPr>
          <p:nvPr/>
        </p:nvCxnSpPr>
        <p:spPr>
          <a:xfrm>
            <a:off x="9589199" y="5097033"/>
            <a:ext cx="0" cy="343514"/>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91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7B060B-DC00-AD6F-1BFB-EBFBE65E3B4A}"/>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3" name="标题 2">
            <a:extLst>
              <a:ext uri="{FF2B5EF4-FFF2-40B4-BE49-F238E27FC236}">
                <a16:creationId xmlns:a16="http://schemas.microsoft.com/office/drawing/2014/main" id="{B4FC58BD-CA27-F4FE-0E53-90CE79E37914}"/>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3F14CA41-2E72-384F-BCB0-187436C28BBF}"/>
              </a:ext>
            </a:extLst>
          </p:cNvPr>
          <p:cNvGrpSpPr/>
          <p:nvPr/>
        </p:nvGrpSpPr>
        <p:grpSpPr>
          <a:xfrm>
            <a:off x="3655902" y="1775113"/>
            <a:ext cx="4880195" cy="3611202"/>
            <a:chOff x="3655902" y="1775113"/>
            <a:chExt cx="4880195" cy="3611202"/>
          </a:xfrm>
        </p:grpSpPr>
        <p:grpSp>
          <p:nvGrpSpPr>
            <p:cNvPr id="5" name="组合 4">
              <a:extLst>
                <a:ext uri="{FF2B5EF4-FFF2-40B4-BE49-F238E27FC236}">
                  <a16:creationId xmlns:a16="http://schemas.microsoft.com/office/drawing/2014/main" id="{58496326-9D86-5EF3-8B1D-07AB00B8F191}"/>
                </a:ext>
              </a:extLst>
            </p:cNvPr>
            <p:cNvGrpSpPr/>
            <p:nvPr/>
          </p:nvGrpSpPr>
          <p:grpSpPr>
            <a:xfrm>
              <a:off x="3655902" y="1775113"/>
              <a:ext cx="4880195" cy="553054"/>
              <a:chOff x="3655902" y="1765588"/>
              <a:chExt cx="4880195" cy="553054"/>
            </a:xfrm>
          </p:grpSpPr>
          <p:grpSp>
            <p:nvGrpSpPr>
              <p:cNvPr id="30" name="Google Shape;863;p65">
                <a:extLst>
                  <a:ext uri="{FF2B5EF4-FFF2-40B4-BE49-F238E27FC236}">
                    <a16:creationId xmlns:a16="http://schemas.microsoft.com/office/drawing/2014/main" id="{9428CF4E-2537-D98F-F035-21D1C1E7761A}"/>
                  </a:ext>
                </a:extLst>
              </p:cNvPr>
              <p:cNvGrpSpPr>
                <a:grpSpLocks noChangeAspect="1"/>
              </p:cNvGrpSpPr>
              <p:nvPr/>
            </p:nvGrpSpPr>
            <p:grpSpPr>
              <a:xfrm>
                <a:off x="3655902" y="1952115"/>
                <a:ext cx="190147" cy="180000"/>
                <a:chOff x="4660325" y="1866850"/>
                <a:chExt cx="68350" cy="58100"/>
              </a:xfrm>
            </p:grpSpPr>
            <p:sp>
              <p:nvSpPr>
                <p:cNvPr id="35" name="Google Shape;864;p65">
                  <a:extLst>
                    <a:ext uri="{FF2B5EF4-FFF2-40B4-BE49-F238E27FC236}">
                      <a16:creationId xmlns:a16="http://schemas.microsoft.com/office/drawing/2014/main" id="{B5190D29-C66D-473E-3EF1-4B26CCD0F10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865;p65">
                  <a:extLst>
                    <a:ext uri="{FF2B5EF4-FFF2-40B4-BE49-F238E27FC236}">
                      <a16:creationId xmlns:a16="http://schemas.microsoft.com/office/drawing/2014/main" id="{0AA46016-F271-2B42-4CA5-F80A658B787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a:extLst>
                  <a:ext uri="{FF2B5EF4-FFF2-40B4-BE49-F238E27FC236}">
                    <a16:creationId xmlns:a16="http://schemas.microsoft.com/office/drawing/2014/main" id="{2EED6B65-482D-C1E6-BA3E-6A1B544B0828}"/>
                  </a:ext>
                </a:extLst>
              </p:cNvPr>
              <p:cNvGrpSpPr>
                <a:grpSpLocks noChangeAspect="1"/>
              </p:cNvGrpSpPr>
              <p:nvPr/>
            </p:nvGrpSpPr>
            <p:grpSpPr>
              <a:xfrm flipH="1">
                <a:off x="8345950" y="1952115"/>
                <a:ext cx="190147" cy="180000"/>
                <a:chOff x="4660325" y="1866850"/>
                <a:chExt cx="68350" cy="58100"/>
              </a:xfrm>
            </p:grpSpPr>
            <p:sp>
              <p:nvSpPr>
                <p:cNvPr id="33" name="Google Shape;864;p65">
                  <a:extLst>
                    <a:ext uri="{FF2B5EF4-FFF2-40B4-BE49-F238E27FC236}">
                      <a16:creationId xmlns:a16="http://schemas.microsoft.com/office/drawing/2014/main" id="{FFDBD797-07D8-78F3-7077-A1BF31725D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5;p65">
                  <a:extLst>
                    <a:ext uri="{FF2B5EF4-FFF2-40B4-BE49-F238E27FC236}">
                      <a16:creationId xmlns:a16="http://schemas.microsoft.com/office/drawing/2014/main" id="{94FF0A16-B652-3F9A-12E1-09C1C5945CA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2" name="矩形: 圆角 1">
                <a:extLst>
                  <a:ext uri="{FF2B5EF4-FFF2-40B4-BE49-F238E27FC236}">
                    <a16:creationId xmlns:a16="http://schemas.microsoft.com/office/drawing/2014/main" id="{DB4D498D-3AF6-731A-2604-602EFB220392}"/>
                  </a:ext>
                </a:extLst>
              </p:cNvPr>
              <p:cNvSpPr/>
              <p:nvPr/>
            </p:nvSpPr>
            <p:spPr>
              <a:xfrm>
                <a:off x="4029582" y="1765588"/>
                <a:ext cx="4132835" cy="553054"/>
              </a:xfrm>
              <a:prstGeom prst="roundRect">
                <a:avLst>
                  <a:gd name="adj" fmla="val 17699"/>
                </a:avLst>
              </a:pr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6" name="组合 5">
              <a:extLst>
                <a:ext uri="{FF2B5EF4-FFF2-40B4-BE49-F238E27FC236}">
                  <a16:creationId xmlns:a16="http://schemas.microsoft.com/office/drawing/2014/main" id="{287B4385-0828-CE5E-B071-0DE8C72FCDCD}"/>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23" name="Google Shape;863;p65">
                <a:extLst>
                  <a:ext uri="{FF2B5EF4-FFF2-40B4-BE49-F238E27FC236}">
                    <a16:creationId xmlns:a16="http://schemas.microsoft.com/office/drawing/2014/main" id="{86000110-D24F-3EC5-8E33-8E251B0C075E}"/>
                  </a:ext>
                </a:extLst>
              </p:cNvPr>
              <p:cNvGrpSpPr>
                <a:grpSpLocks noChangeAspect="1"/>
              </p:cNvGrpSpPr>
              <p:nvPr/>
            </p:nvGrpSpPr>
            <p:grpSpPr>
              <a:xfrm>
                <a:off x="3655902" y="1952115"/>
                <a:ext cx="190147" cy="180000"/>
                <a:chOff x="4660325" y="1866850"/>
                <a:chExt cx="68350" cy="58100"/>
              </a:xfrm>
              <a:grpFill/>
            </p:grpSpPr>
            <p:sp>
              <p:nvSpPr>
                <p:cNvPr id="28" name="Google Shape;864;p65">
                  <a:extLst>
                    <a:ext uri="{FF2B5EF4-FFF2-40B4-BE49-F238E27FC236}">
                      <a16:creationId xmlns:a16="http://schemas.microsoft.com/office/drawing/2014/main" id="{2541A128-9AA9-6257-6844-445197D4CB6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9" name="Google Shape;865;p65">
                  <a:extLst>
                    <a:ext uri="{FF2B5EF4-FFF2-40B4-BE49-F238E27FC236}">
                      <a16:creationId xmlns:a16="http://schemas.microsoft.com/office/drawing/2014/main" id="{EE647A32-56C0-30FE-403B-1914092FDC0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24" name="Google Shape;863;p65">
                <a:extLst>
                  <a:ext uri="{FF2B5EF4-FFF2-40B4-BE49-F238E27FC236}">
                    <a16:creationId xmlns:a16="http://schemas.microsoft.com/office/drawing/2014/main" id="{AE360650-6497-8F06-70CB-7BF450459F5D}"/>
                  </a:ext>
                </a:extLst>
              </p:cNvPr>
              <p:cNvGrpSpPr>
                <a:grpSpLocks noChangeAspect="1"/>
              </p:cNvGrpSpPr>
              <p:nvPr/>
            </p:nvGrpSpPr>
            <p:grpSpPr>
              <a:xfrm flipH="1">
                <a:off x="8345950" y="1952115"/>
                <a:ext cx="190147" cy="180000"/>
                <a:chOff x="4660325" y="1866850"/>
                <a:chExt cx="68350" cy="58100"/>
              </a:xfrm>
              <a:grpFill/>
            </p:grpSpPr>
            <p:sp>
              <p:nvSpPr>
                <p:cNvPr id="26" name="Google Shape;864;p65">
                  <a:extLst>
                    <a:ext uri="{FF2B5EF4-FFF2-40B4-BE49-F238E27FC236}">
                      <a16:creationId xmlns:a16="http://schemas.microsoft.com/office/drawing/2014/main" id="{1AE04D20-E4E4-3F5C-B78C-B2F00C4300C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7" name="Google Shape;865;p65">
                  <a:extLst>
                    <a:ext uri="{FF2B5EF4-FFF2-40B4-BE49-F238E27FC236}">
                      <a16:creationId xmlns:a16="http://schemas.microsoft.com/office/drawing/2014/main" id="{26FDEB80-53A7-C63F-A4D3-8F19798013E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5" name="矩形: 圆角 43">
                <a:extLst>
                  <a:ext uri="{FF2B5EF4-FFF2-40B4-BE49-F238E27FC236}">
                    <a16:creationId xmlns:a16="http://schemas.microsoft.com/office/drawing/2014/main" id="{4A074BE2-A5EB-C97A-BFC4-4C8818EFEEB9}"/>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总结思考</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7" name="组合 6">
              <a:extLst>
                <a:ext uri="{FF2B5EF4-FFF2-40B4-BE49-F238E27FC236}">
                  <a16:creationId xmlns:a16="http://schemas.microsoft.com/office/drawing/2014/main" id="{EC4BBA09-0DE0-1639-0CE4-3DE327C3EE47}"/>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16" name="Google Shape;863;p65">
                <a:extLst>
                  <a:ext uri="{FF2B5EF4-FFF2-40B4-BE49-F238E27FC236}">
                    <a16:creationId xmlns:a16="http://schemas.microsoft.com/office/drawing/2014/main" id="{88BB08E2-D11F-731F-85E7-4E3CC288E014}"/>
                  </a:ext>
                </a:extLst>
              </p:cNvPr>
              <p:cNvGrpSpPr>
                <a:grpSpLocks noChangeAspect="1"/>
              </p:cNvGrpSpPr>
              <p:nvPr/>
            </p:nvGrpSpPr>
            <p:grpSpPr>
              <a:xfrm>
                <a:off x="3655902" y="1952115"/>
                <a:ext cx="190147" cy="180000"/>
                <a:chOff x="4660325" y="1866850"/>
                <a:chExt cx="68350" cy="58100"/>
              </a:xfrm>
              <a:grpFill/>
            </p:grpSpPr>
            <p:sp>
              <p:nvSpPr>
                <p:cNvPr id="21" name="Google Shape;864;p65">
                  <a:extLst>
                    <a:ext uri="{FF2B5EF4-FFF2-40B4-BE49-F238E27FC236}">
                      <a16:creationId xmlns:a16="http://schemas.microsoft.com/office/drawing/2014/main" id="{2C6AD775-829D-9135-64E1-66147B9B857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2" name="Google Shape;865;p65">
                  <a:extLst>
                    <a:ext uri="{FF2B5EF4-FFF2-40B4-BE49-F238E27FC236}">
                      <a16:creationId xmlns:a16="http://schemas.microsoft.com/office/drawing/2014/main" id="{9055CBB9-9983-4C84-95C3-1D4E45E02F1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7" name="Google Shape;863;p65">
                <a:extLst>
                  <a:ext uri="{FF2B5EF4-FFF2-40B4-BE49-F238E27FC236}">
                    <a16:creationId xmlns:a16="http://schemas.microsoft.com/office/drawing/2014/main" id="{D9485B46-EE4B-D7A6-18F9-7A7099705636}"/>
                  </a:ext>
                </a:extLst>
              </p:cNvPr>
              <p:cNvGrpSpPr>
                <a:grpSpLocks noChangeAspect="1"/>
              </p:cNvGrpSpPr>
              <p:nvPr/>
            </p:nvGrpSpPr>
            <p:grpSpPr>
              <a:xfrm flipH="1">
                <a:off x="8345950" y="1952115"/>
                <a:ext cx="190147" cy="180000"/>
                <a:chOff x="4660325" y="1866850"/>
                <a:chExt cx="68350" cy="58100"/>
              </a:xfrm>
              <a:grpFill/>
            </p:grpSpPr>
            <p:sp>
              <p:nvSpPr>
                <p:cNvPr id="19" name="Google Shape;864;p65">
                  <a:extLst>
                    <a:ext uri="{FF2B5EF4-FFF2-40B4-BE49-F238E27FC236}">
                      <a16:creationId xmlns:a16="http://schemas.microsoft.com/office/drawing/2014/main" id="{12C095CF-A16B-29E0-D154-71AEC308004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0" name="Google Shape;865;p65">
                  <a:extLst>
                    <a:ext uri="{FF2B5EF4-FFF2-40B4-BE49-F238E27FC236}">
                      <a16:creationId xmlns:a16="http://schemas.microsoft.com/office/drawing/2014/main" id="{F3F03CDA-21AC-EFEF-D9AB-03EF1DF99A4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8" name="矩形: 圆角 51">
                <a:extLst>
                  <a:ext uri="{FF2B5EF4-FFF2-40B4-BE49-F238E27FC236}">
                    <a16:creationId xmlns:a16="http://schemas.microsoft.com/office/drawing/2014/main" id="{E19146F4-FC4B-A2FD-0A6B-38EBE3EE4F8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技术路线</a:t>
                </a:r>
              </a:p>
            </p:txBody>
          </p:sp>
        </p:grpSp>
        <p:grpSp>
          <p:nvGrpSpPr>
            <p:cNvPr id="8" name="组合 7">
              <a:extLst>
                <a:ext uri="{FF2B5EF4-FFF2-40B4-BE49-F238E27FC236}">
                  <a16:creationId xmlns:a16="http://schemas.microsoft.com/office/drawing/2014/main" id="{75E50D0F-048E-D840-D20B-6B24FE4EBA73}"/>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9" name="Google Shape;863;p65">
                <a:extLst>
                  <a:ext uri="{FF2B5EF4-FFF2-40B4-BE49-F238E27FC236}">
                    <a16:creationId xmlns:a16="http://schemas.microsoft.com/office/drawing/2014/main" id="{487D37CE-F8F5-B9F3-178E-C74C8EB215F7}"/>
                  </a:ext>
                </a:extLst>
              </p:cNvPr>
              <p:cNvGrpSpPr>
                <a:grpSpLocks noChangeAspect="1"/>
              </p:cNvGrpSpPr>
              <p:nvPr/>
            </p:nvGrpSpPr>
            <p:grpSpPr>
              <a:xfrm>
                <a:off x="3655902" y="1952115"/>
                <a:ext cx="190147" cy="180000"/>
                <a:chOff x="4660325" y="1866850"/>
                <a:chExt cx="68350" cy="58100"/>
              </a:xfrm>
              <a:grpFill/>
            </p:grpSpPr>
            <p:sp>
              <p:nvSpPr>
                <p:cNvPr id="14" name="Google Shape;864;p65">
                  <a:extLst>
                    <a:ext uri="{FF2B5EF4-FFF2-40B4-BE49-F238E27FC236}">
                      <a16:creationId xmlns:a16="http://schemas.microsoft.com/office/drawing/2014/main" id="{EC25A136-A35A-6ED9-1AFC-58767BF4EFD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5" name="Google Shape;865;p65">
                  <a:extLst>
                    <a:ext uri="{FF2B5EF4-FFF2-40B4-BE49-F238E27FC236}">
                      <a16:creationId xmlns:a16="http://schemas.microsoft.com/office/drawing/2014/main" id="{9454F3AF-1CD7-82D2-9157-2EDC2D90F6F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0" name="Google Shape;863;p65">
                <a:extLst>
                  <a:ext uri="{FF2B5EF4-FFF2-40B4-BE49-F238E27FC236}">
                    <a16:creationId xmlns:a16="http://schemas.microsoft.com/office/drawing/2014/main" id="{58151EC1-2D80-9CDB-1BD1-AA11C1BE7C50}"/>
                  </a:ext>
                </a:extLst>
              </p:cNvPr>
              <p:cNvGrpSpPr>
                <a:grpSpLocks noChangeAspect="1"/>
              </p:cNvGrpSpPr>
              <p:nvPr/>
            </p:nvGrpSpPr>
            <p:grpSpPr>
              <a:xfrm flipH="1">
                <a:off x="8345950" y="1952115"/>
                <a:ext cx="190147" cy="180000"/>
                <a:chOff x="4660325" y="1866850"/>
                <a:chExt cx="68350" cy="58100"/>
              </a:xfrm>
              <a:grpFill/>
            </p:grpSpPr>
            <p:sp>
              <p:nvSpPr>
                <p:cNvPr id="12" name="Google Shape;864;p65">
                  <a:extLst>
                    <a:ext uri="{FF2B5EF4-FFF2-40B4-BE49-F238E27FC236}">
                      <a16:creationId xmlns:a16="http://schemas.microsoft.com/office/drawing/2014/main" id="{50B7740F-C616-46E0-84A2-1A5412B7D02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3" name="Google Shape;865;p65">
                  <a:extLst>
                    <a:ext uri="{FF2B5EF4-FFF2-40B4-BE49-F238E27FC236}">
                      <a16:creationId xmlns:a16="http://schemas.microsoft.com/office/drawing/2014/main" id="{8125117C-AA64-FB0F-94AF-9B0AD2A126D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1" name="矩形: 圆角 59">
                <a:extLst>
                  <a:ext uri="{FF2B5EF4-FFF2-40B4-BE49-F238E27FC236}">
                    <a16:creationId xmlns:a16="http://schemas.microsoft.com/office/drawing/2014/main" id="{8B9B35B3-9D18-D063-D687-137BBAD602E1}"/>
                  </a:ext>
                </a:extLst>
              </p:cNvPr>
              <p:cNvSpPr/>
              <p:nvPr/>
            </p:nvSpPr>
            <p:spPr>
              <a:xfrm>
                <a:off x="4029582" y="1765588"/>
                <a:ext cx="4132835" cy="553054"/>
              </a:xfrm>
              <a:prstGeom prst="roundRect">
                <a:avLst>
                  <a:gd name="adj" fmla="val 17699"/>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800" dirty="0">
                    <a:solidFill>
                      <a:schemeClr val="tx1"/>
                    </a:solidFill>
                    <a:latin typeface="微软雅黑" panose="020B0503020204020204" pitchFamily="34" charset="-122"/>
                    <a:ea typeface="微软雅黑" panose="020B0503020204020204" pitchFamily="34" charset="-122"/>
                    <a:cs typeface="+mn-ea"/>
                  </a:rPr>
                  <a:t>实验结果</a:t>
                </a:r>
              </a:p>
            </p:txBody>
          </p:sp>
        </p:grpSp>
      </p:grpSp>
    </p:spTree>
    <p:extLst>
      <p:ext uri="{BB962C8B-B14F-4D97-AF65-F5344CB8AC3E}">
        <p14:creationId xmlns:p14="http://schemas.microsoft.com/office/powerpoint/2010/main" val="4382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309A38F-4802-23D2-5911-C54565DD4A90}"/>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3" name="标题 2">
            <a:extLst>
              <a:ext uri="{FF2B5EF4-FFF2-40B4-BE49-F238E27FC236}">
                <a16:creationId xmlns:a16="http://schemas.microsoft.com/office/drawing/2014/main" id="{E8651549-4607-7C67-0FE3-5C627864B401}"/>
              </a:ext>
            </a:extLst>
          </p:cNvPr>
          <p:cNvSpPr>
            <a:spLocks noGrp="1"/>
          </p:cNvSpPr>
          <p:nvPr>
            <p:ph type="title"/>
          </p:nvPr>
        </p:nvSpPr>
        <p:spPr/>
        <p:txBody>
          <a:bodyPr/>
          <a:lstStyle/>
          <a:p>
            <a:r>
              <a:rPr kumimoji="1" lang="en-US" altLang="zh-CN" dirty="0"/>
              <a:t>Five</a:t>
            </a:r>
            <a:r>
              <a:rPr kumimoji="1" lang="zh-CN" altLang="en-US" dirty="0"/>
              <a:t> </a:t>
            </a:r>
            <a:r>
              <a:rPr kumimoji="1" lang="en-US" altLang="zh-CN" dirty="0"/>
              <a:t>Questions</a:t>
            </a:r>
            <a:endParaRPr kumimoji="1" lang="zh-CN" altLang="en-US" dirty="0"/>
          </a:p>
        </p:txBody>
      </p:sp>
      <p:sp>
        <p:nvSpPr>
          <p:cNvPr id="4" name="文本框 3">
            <a:extLst>
              <a:ext uri="{FF2B5EF4-FFF2-40B4-BE49-F238E27FC236}">
                <a16:creationId xmlns:a16="http://schemas.microsoft.com/office/drawing/2014/main" id="{9F7ABFBC-E6C1-AD1C-D6DA-7311A2F0AAC3}"/>
              </a:ext>
            </a:extLst>
          </p:cNvPr>
          <p:cNvSpPr txBox="1"/>
          <p:nvPr/>
        </p:nvSpPr>
        <p:spPr>
          <a:xfrm>
            <a:off x="527224" y="1303418"/>
            <a:ext cx="7743274" cy="2125582"/>
          </a:xfrm>
          <a:prstGeom prst="rect">
            <a:avLst/>
          </a:prstGeom>
          <a:noFill/>
        </p:spPr>
        <p:txBody>
          <a:bodyPr wrap="none" rtlCol="0">
            <a:spAutoFit/>
          </a:bodyPr>
          <a:lstStyle/>
          <a:p>
            <a:pPr marL="342900" indent="-342900" algn="l">
              <a:lnSpc>
                <a:spcPct val="150000"/>
              </a:lnSpc>
              <a:buAutoNum type="arabicPeriod"/>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GPT-ST </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对于下游预测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baseline</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的提升效果如何？</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50000"/>
              </a:lnSpc>
              <a:buAutoNum type="arabicPeriod"/>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GPT-ST</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每个模块的效果如何？</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50000"/>
              </a:lnSpc>
              <a:buAutoNum type="arabicPeriod"/>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在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hierarchical spatial pattern encoding</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中，高层簇信息的可解释性如何？</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50000"/>
              </a:lnSpc>
              <a:buAutoNum type="arabicPeriod"/>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预训练和下游任务中，模型的效率如何？</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342900" indent="-342900" algn="l">
              <a:lnSpc>
                <a:spcPct val="150000"/>
              </a:lnSpc>
              <a:buAutoNum type="arabicPeriod"/>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比例如何影响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GPT-ST</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的效果？</a:t>
            </a:r>
          </a:p>
        </p:txBody>
      </p:sp>
      <p:sp>
        <p:nvSpPr>
          <p:cNvPr id="7" name="文本框 6">
            <a:extLst>
              <a:ext uri="{FF2B5EF4-FFF2-40B4-BE49-F238E27FC236}">
                <a16:creationId xmlns:a16="http://schemas.microsoft.com/office/drawing/2014/main" id="{5CEE20D9-5629-9E5D-FE59-F5A5B7E81784}"/>
              </a:ext>
            </a:extLst>
          </p:cNvPr>
          <p:cNvSpPr txBox="1"/>
          <p:nvPr/>
        </p:nvSpPr>
        <p:spPr>
          <a:xfrm>
            <a:off x="527224" y="3919993"/>
            <a:ext cx="10547054" cy="879087"/>
          </a:xfrm>
          <a:prstGeom prst="rect">
            <a:avLst/>
          </a:prstGeom>
          <a:noFill/>
        </p:spPr>
        <p:txBody>
          <a:bodyPr wrap="none" rtlCol="0">
            <a:spAutoFit/>
          </a:bodyPr>
          <a:lstStyle/>
          <a:p>
            <a:pPr algn="l">
              <a:lnSpc>
                <a:spcPct val="150000"/>
              </a:lnSpc>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数据集：</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 PEMS08, METR-LA, NYC Taxi, NYC Citi Bike</a:t>
            </a:r>
          </a:p>
          <a:p>
            <a:pPr algn="l">
              <a:lnSpc>
                <a:spcPct val="150000"/>
              </a:lnSpc>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指标：</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 Mean Absolute Error (MAE), Root Mean Square Error (RMSE), Mean Absolute Percentage Error (MAPE)</a:t>
            </a:r>
            <a:endParaRPr kumimoji="1" lang="zh-CN" altLang="en-US" dirty="0">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87685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56781D-E9DD-898A-2DE2-7249915F5CD5}"/>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sp>
        <p:nvSpPr>
          <p:cNvPr id="3" name="标题 2">
            <a:extLst>
              <a:ext uri="{FF2B5EF4-FFF2-40B4-BE49-F238E27FC236}">
                <a16:creationId xmlns:a16="http://schemas.microsoft.com/office/drawing/2014/main" id="{9D531FAA-8F4A-A385-713E-71826DC0AEBE}"/>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ECBD9D0E-936B-1A8E-14AD-E9B63ED11FBA}"/>
              </a:ext>
            </a:extLst>
          </p:cNvPr>
          <p:cNvGrpSpPr/>
          <p:nvPr/>
        </p:nvGrpSpPr>
        <p:grpSpPr>
          <a:xfrm>
            <a:off x="3655902" y="1775113"/>
            <a:ext cx="4880195" cy="3611202"/>
            <a:chOff x="3655902" y="1775113"/>
            <a:chExt cx="4880195" cy="3611202"/>
          </a:xfrm>
        </p:grpSpPr>
        <p:grpSp>
          <p:nvGrpSpPr>
            <p:cNvPr id="5" name="组合 4">
              <a:extLst>
                <a:ext uri="{FF2B5EF4-FFF2-40B4-BE49-F238E27FC236}">
                  <a16:creationId xmlns:a16="http://schemas.microsoft.com/office/drawing/2014/main" id="{BBDA629F-F798-CC23-A264-54D2F49422E1}"/>
                </a:ext>
              </a:extLst>
            </p:cNvPr>
            <p:cNvGrpSpPr/>
            <p:nvPr/>
          </p:nvGrpSpPr>
          <p:grpSpPr>
            <a:xfrm>
              <a:off x="3655902" y="1775113"/>
              <a:ext cx="4880195" cy="553054"/>
              <a:chOff x="3655902" y="1765588"/>
              <a:chExt cx="4880195" cy="553054"/>
            </a:xfrm>
          </p:grpSpPr>
          <p:grpSp>
            <p:nvGrpSpPr>
              <p:cNvPr id="30" name="Google Shape;863;p65">
                <a:extLst>
                  <a:ext uri="{FF2B5EF4-FFF2-40B4-BE49-F238E27FC236}">
                    <a16:creationId xmlns:a16="http://schemas.microsoft.com/office/drawing/2014/main" id="{66646293-2EF6-33DE-7CB3-6CC55D62E62F}"/>
                  </a:ext>
                </a:extLst>
              </p:cNvPr>
              <p:cNvGrpSpPr>
                <a:grpSpLocks noChangeAspect="1"/>
              </p:cNvGrpSpPr>
              <p:nvPr/>
            </p:nvGrpSpPr>
            <p:grpSpPr>
              <a:xfrm>
                <a:off x="3655902" y="1952115"/>
                <a:ext cx="190147" cy="180000"/>
                <a:chOff x="4660325" y="1866850"/>
                <a:chExt cx="68350" cy="58100"/>
              </a:xfrm>
            </p:grpSpPr>
            <p:sp>
              <p:nvSpPr>
                <p:cNvPr id="35" name="Google Shape;864;p65">
                  <a:extLst>
                    <a:ext uri="{FF2B5EF4-FFF2-40B4-BE49-F238E27FC236}">
                      <a16:creationId xmlns:a16="http://schemas.microsoft.com/office/drawing/2014/main" id="{FEC77BF2-3655-559B-079B-79435415DA0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865;p65">
                  <a:extLst>
                    <a:ext uri="{FF2B5EF4-FFF2-40B4-BE49-F238E27FC236}">
                      <a16:creationId xmlns:a16="http://schemas.microsoft.com/office/drawing/2014/main" id="{1E466B1F-B4AD-8F12-2D51-7E4BE1BC81B5}"/>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a:extLst>
                  <a:ext uri="{FF2B5EF4-FFF2-40B4-BE49-F238E27FC236}">
                    <a16:creationId xmlns:a16="http://schemas.microsoft.com/office/drawing/2014/main" id="{D0CCEF6C-02E5-024A-55CB-8834A0D42C32}"/>
                  </a:ext>
                </a:extLst>
              </p:cNvPr>
              <p:cNvGrpSpPr>
                <a:grpSpLocks noChangeAspect="1"/>
              </p:cNvGrpSpPr>
              <p:nvPr/>
            </p:nvGrpSpPr>
            <p:grpSpPr>
              <a:xfrm flipH="1">
                <a:off x="8345950" y="1952115"/>
                <a:ext cx="190147" cy="180000"/>
                <a:chOff x="4660325" y="1866850"/>
                <a:chExt cx="68350" cy="58100"/>
              </a:xfrm>
            </p:grpSpPr>
            <p:sp>
              <p:nvSpPr>
                <p:cNvPr id="33" name="Google Shape;864;p65">
                  <a:extLst>
                    <a:ext uri="{FF2B5EF4-FFF2-40B4-BE49-F238E27FC236}">
                      <a16:creationId xmlns:a16="http://schemas.microsoft.com/office/drawing/2014/main" id="{A3A435E7-DAC9-E818-07FE-37F5964CED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5;p65">
                  <a:extLst>
                    <a:ext uri="{FF2B5EF4-FFF2-40B4-BE49-F238E27FC236}">
                      <a16:creationId xmlns:a16="http://schemas.microsoft.com/office/drawing/2014/main" id="{F619AE73-338F-3413-91A9-DF12E9B9581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2" name="矩形: 圆角 1">
                <a:extLst>
                  <a:ext uri="{FF2B5EF4-FFF2-40B4-BE49-F238E27FC236}">
                    <a16:creationId xmlns:a16="http://schemas.microsoft.com/office/drawing/2014/main" id="{24722956-4CAA-6112-24DD-B8778DB47A80}"/>
                  </a:ext>
                </a:extLst>
              </p:cNvPr>
              <p:cNvSpPr/>
              <p:nvPr/>
            </p:nvSpPr>
            <p:spPr>
              <a:xfrm>
                <a:off x="4029582" y="1765588"/>
                <a:ext cx="4132835" cy="553054"/>
              </a:xfrm>
              <a:prstGeom prst="roundRect">
                <a:avLst>
                  <a:gd name="adj" fmla="val 17699"/>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solidFill>
                    <a:latin typeface="微软雅黑" panose="020B0503020204020204" pitchFamily="34" charset="-122"/>
                    <a:ea typeface="微软雅黑" panose="020B0503020204020204" pitchFamily="34" charset="-122"/>
                    <a:cs typeface="+mn-ea"/>
                  </a:rPr>
                  <a:t>研究背</a:t>
                </a:r>
                <a:r>
                  <a:rPr lang="zh-CN" altLang="en-US" sz="2800" b="1" dirty="0">
                    <a:solidFill>
                      <a:schemeClr val="tx1"/>
                    </a:solidFill>
                    <a:latin typeface="微软雅黑" panose="020B0503020204020204" pitchFamily="34" charset="-122"/>
                    <a:ea typeface="微软雅黑" panose="020B0503020204020204" pitchFamily="34" charset="-122"/>
                    <a:cs typeface="+mn-ea"/>
                  </a:rPr>
                  <a:t>景</a:t>
                </a:r>
              </a:p>
            </p:txBody>
          </p:sp>
        </p:grpSp>
        <p:grpSp>
          <p:nvGrpSpPr>
            <p:cNvPr id="6" name="组合 5">
              <a:extLst>
                <a:ext uri="{FF2B5EF4-FFF2-40B4-BE49-F238E27FC236}">
                  <a16:creationId xmlns:a16="http://schemas.microsoft.com/office/drawing/2014/main" id="{42DA562B-DB24-8299-3AB7-510890C80A7E}"/>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23" name="Google Shape;863;p65">
                <a:extLst>
                  <a:ext uri="{FF2B5EF4-FFF2-40B4-BE49-F238E27FC236}">
                    <a16:creationId xmlns:a16="http://schemas.microsoft.com/office/drawing/2014/main" id="{6D9A3462-97FA-3334-B7CE-FC89110E31D6}"/>
                  </a:ext>
                </a:extLst>
              </p:cNvPr>
              <p:cNvGrpSpPr>
                <a:grpSpLocks noChangeAspect="1"/>
              </p:cNvGrpSpPr>
              <p:nvPr/>
            </p:nvGrpSpPr>
            <p:grpSpPr>
              <a:xfrm>
                <a:off x="3655902" y="1952115"/>
                <a:ext cx="190147" cy="180000"/>
                <a:chOff x="4660325" y="1866850"/>
                <a:chExt cx="68350" cy="58100"/>
              </a:xfrm>
              <a:grpFill/>
            </p:grpSpPr>
            <p:sp>
              <p:nvSpPr>
                <p:cNvPr id="28" name="Google Shape;864;p65">
                  <a:extLst>
                    <a:ext uri="{FF2B5EF4-FFF2-40B4-BE49-F238E27FC236}">
                      <a16:creationId xmlns:a16="http://schemas.microsoft.com/office/drawing/2014/main" id="{1E61D264-6830-A822-F41F-D0D0EE5EE75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9" name="Google Shape;865;p65">
                  <a:extLst>
                    <a:ext uri="{FF2B5EF4-FFF2-40B4-BE49-F238E27FC236}">
                      <a16:creationId xmlns:a16="http://schemas.microsoft.com/office/drawing/2014/main" id="{9E144143-BC25-975D-0E8B-BBB4D3E4A42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24" name="Google Shape;863;p65">
                <a:extLst>
                  <a:ext uri="{FF2B5EF4-FFF2-40B4-BE49-F238E27FC236}">
                    <a16:creationId xmlns:a16="http://schemas.microsoft.com/office/drawing/2014/main" id="{4A02BD0A-2723-28A3-B2C7-D2781946AFF2}"/>
                  </a:ext>
                </a:extLst>
              </p:cNvPr>
              <p:cNvGrpSpPr>
                <a:grpSpLocks noChangeAspect="1"/>
              </p:cNvGrpSpPr>
              <p:nvPr/>
            </p:nvGrpSpPr>
            <p:grpSpPr>
              <a:xfrm flipH="1">
                <a:off x="8345950" y="1952115"/>
                <a:ext cx="190147" cy="180000"/>
                <a:chOff x="4660325" y="1866850"/>
                <a:chExt cx="68350" cy="58100"/>
              </a:xfrm>
              <a:grpFill/>
            </p:grpSpPr>
            <p:sp>
              <p:nvSpPr>
                <p:cNvPr id="26" name="Google Shape;864;p65">
                  <a:extLst>
                    <a:ext uri="{FF2B5EF4-FFF2-40B4-BE49-F238E27FC236}">
                      <a16:creationId xmlns:a16="http://schemas.microsoft.com/office/drawing/2014/main" id="{AB67AD2C-0D36-03B4-5A61-223DB587DC7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7" name="Google Shape;865;p65">
                  <a:extLst>
                    <a:ext uri="{FF2B5EF4-FFF2-40B4-BE49-F238E27FC236}">
                      <a16:creationId xmlns:a16="http://schemas.microsoft.com/office/drawing/2014/main" id="{9CE798A3-1302-457E-CD68-65B5C59252F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5" name="矩形: 圆角 43">
                <a:extLst>
                  <a:ext uri="{FF2B5EF4-FFF2-40B4-BE49-F238E27FC236}">
                    <a16:creationId xmlns:a16="http://schemas.microsoft.com/office/drawing/2014/main" id="{8166F8F4-E7E2-A0D6-923F-3D0C23A744C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总结思考</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7" name="组合 6">
              <a:extLst>
                <a:ext uri="{FF2B5EF4-FFF2-40B4-BE49-F238E27FC236}">
                  <a16:creationId xmlns:a16="http://schemas.microsoft.com/office/drawing/2014/main" id="{8CE50F05-7914-61AF-2608-3E03031CA0BE}"/>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16" name="Google Shape;863;p65">
                <a:extLst>
                  <a:ext uri="{FF2B5EF4-FFF2-40B4-BE49-F238E27FC236}">
                    <a16:creationId xmlns:a16="http://schemas.microsoft.com/office/drawing/2014/main" id="{D1B68D66-0B55-F88A-1498-69B14987BDFF}"/>
                  </a:ext>
                </a:extLst>
              </p:cNvPr>
              <p:cNvGrpSpPr>
                <a:grpSpLocks noChangeAspect="1"/>
              </p:cNvGrpSpPr>
              <p:nvPr/>
            </p:nvGrpSpPr>
            <p:grpSpPr>
              <a:xfrm>
                <a:off x="3655902" y="1952115"/>
                <a:ext cx="190147" cy="180000"/>
                <a:chOff x="4660325" y="1866850"/>
                <a:chExt cx="68350" cy="58100"/>
              </a:xfrm>
              <a:grpFill/>
            </p:grpSpPr>
            <p:sp>
              <p:nvSpPr>
                <p:cNvPr id="21" name="Google Shape;864;p65">
                  <a:extLst>
                    <a:ext uri="{FF2B5EF4-FFF2-40B4-BE49-F238E27FC236}">
                      <a16:creationId xmlns:a16="http://schemas.microsoft.com/office/drawing/2014/main" id="{D1B603C6-9150-8427-56E2-E0FBD2C29BA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2" name="Google Shape;865;p65">
                  <a:extLst>
                    <a:ext uri="{FF2B5EF4-FFF2-40B4-BE49-F238E27FC236}">
                      <a16:creationId xmlns:a16="http://schemas.microsoft.com/office/drawing/2014/main" id="{DD0B90EA-AD17-26CD-7521-45DA00BDA1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7" name="Google Shape;863;p65">
                <a:extLst>
                  <a:ext uri="{FF2B5EF4-FFF2-40B4-BE49-F238E27FC236}">
                    <a16:creationId xmlns:a16="http://schemas.microsoft.com/office/drawing/2014/main" id="{B873BB65-8C41-AFD3-C2F1-96C1DDFF009B}"/>
                  </a:ext>
                </a:extLst>
              </p:cNvPr>
              <p:cNvGrpSpPr>
                <a:grpSpLocks noChangeAspect="1"/>
              </p:cNvGrpSpPr>
              <p:nvPr/>
            </p:nvGrpSpPr>
            <p:grpSpPr>
              <a:xfrm flipH="1">
                <a:off x="8345950" y="1952115"/>
                <a:ext cx="190147" cy="180000"/>
                <a:chOff x="4660325" y="1866850"/>
                <a:chExt cx="68350" cy="58100"/>
              </a:xfrm>
              <a:grpFill/>
            </p:grpSpPr>
            <p:sp>
              <p:nvSpPr>
                <p:cNvPr id="19" name="Google Shape;864;p65">
                  <a:extLst>
                    <a:ext uri="{FF2B5EF4-FFF2-40B4-BE49-F238E27FC236}">
                      <a16:creationId xmlns:a16="http://schemas.microsoft.com/office/drawing/2014/main" id="{BDC27E5A-19F9-8A77-420E-A805ED517D97}"/>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0" name="Google Shape;865;p65">
                  <a:extLst>
                    <a:ext uri="{FF2B5EF4-FFF2-40B4-BE49-F238E27FC236}">
                      <a16:creationId xmlns:a16="http://schemas.microsoft.com/office/drawing/2014/main" id="{1BEBC2CF-E89A-B94B-5991-390B87B923E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8" name="矩形: 圆角 51">
                <a:extLst>
                  <a:ext uri="{FF2B5EF4-FFF2-40B4-BE49-F238E27FC236}">
                    <a16:creationId xmlns:a16="http://schemas.microsoft.com/office/drawing/2014/main" id="{44257F07-B2E5-C99F-6F11-022AFCABB56D}"/>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技术路</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线</a:t>
                </a:r>
              </a:p>
            </p:txBody>
          </p:sp>
        </p:grpSp>
        <p:grpSp>
          <p:nvGrpSpPr>
            <p:cNvPr id="8" name="组合 7">
              <a:extLst>
                <a:ext uri="{FF2B5EF4-FFF2-40B4-BE49-F238E27FC236}">
                  <a16:creationId xmlns:a16="http://schemas.microsoft.com/office/drawing/2014/main" id="{91DC1C71-359E-112A-0AD2-191D17A5439E}"/>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9" name="Google Shape;863;p65">
                <a:extLst>
                  <a:ext uri="{FF2B5EF4-FFF2-40B4-BE49-F238E27FC236}">
                    <a16:creationId xmlns:a16="http://schemas.microsoft.com/office/drawing/2014/main" id="{6D615EB1-6414-16FA-F485-4D127B407933}"/>
                  </a:ext>
                </a:extLst>
              </p:cNvPr>
              <p:cNvGrpSpPr>
                <a:grpSpLocks noChangeAspect="1"/>
              </p:cNvGrpSpPr>
              <p:nvPr/>
            </p:nvGrpSpPr>
            <p:grpSpPr>
              <a:xfrm>
                <a:off x="3655902" y="1952115"/>
                <a:ext cx="190147" cy="180000"/>
                <a:chOff x="4660325" y="1866850"/>
                <a:chExt cx="68350" cy="58100"/>
              </a:xfrm>
              <a:grpFill/>
            </p:grpSpPr>
            <p:sp>
              <p:nvSpPr>
                <p:cNvPr id="14" name="Google Shape;864;p65">
                  <a:extLst>
                    <a:ext uri="{FF2B5EF4-FFF2-40B4-BE49-F238E27FC236}">
                      <a16:creationId xmlns:a16="http://schemas.microsoft.com/office/drawing/2014/main" id="{E6B8424C-DFEF-8719-2765-ABEFD2C6427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5" name="Google Shape;865;p65">
                  <a:extLst>
                    <a:ext uri="{FF2B5EF4-FFF2-40B4-BE49-F238E27FC236}">
                      <a16:creationId xmlns:a16="http://schemas.microsoft.com/office/drawing/2014/main" id="{7C335003-8CF8-DD22-1B3B-48A6471A92D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0" name="Google Shape;863;p65">
                <a:extLst>
                  <a:ext uri="{FF2B5EF4-FFF2-40B4-BE49-F238E27FC236}">
                    <a16:creationId xmlns:a16="http://schemas.microsoft.com/office/drawing/2014/main" id="{AE0ACE24-0EA4-EACD-84B5-65D2467F5125}"/>
                  </a:ext>
                </a:extLst>
              </p:cNvPr>
              <p:cNvGrpSpPr>
                <a:grpSpLocks noChangeAspect="1"/>
              </p:cNvGrpSpPr>
              <p:nvPr/>
            </p:nvGrpSpPr>
            <p:grpSpPr>
              <a:xfrm flipH="1">
                <a:off x="8345950" y="1952115"/>
                <a:ext cx="190147" cy="180000"/>
                <a:chOff x="4660325" y="1866850"/>
                <a:chExt cx="68350" cy="58100"/>
              </a:xfrm>
              <a:grpFill/>
            </p:grpSpPr>
            <p:sp>
              <p:nvSpPr>
                <p:cNvPr id="12" name="Google Shape;864;p65">
                  <a:extLst>
                    <a:ext uri="{FF2B5EF4-FFF2-40B4-BE49-F238E27FC236}">
                      <a16:creationId xmlns:a16="http://schemas.microsoft.com/office/drawing/2014/main" id="{DD0D046E-1789-1EF6-3B99-EE67AA4BC7A7}"/>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3" name="Google Shape;865;p65">
                  <a:extLst>
                    <a:ext uri="{FF2B5EF4-FFF2-40B4-BE49-F238E27FC236}">
                      <a16:creationId xmlns:a16="http://schemas.microsoft.com/office/drawing/2014/main" id="{8C0AE1AE-2B14-7C12-EB2E-2DAE68FE8DE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1" name="矩形: 圆角 59">
                <a:extLst>
                  <a:ext uri="{FF2B5EF4-FFF2-40B4-BE49-F238E27FC236}">
                    <a16:creationId xmlns:a16="http://schemas.microsoft.com/office/drawing/2014/main" id="{FF5B1E4E-6450-B8B1-7E5B-026AA013FDC9}"/>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Tree>
    <p:extLst>
      <p:ext uri="{BB962C8B-B14F-4D97-AF65-F5344CB8AC3E}">
        <p14:creationId xmlns:p14="http://schemas.microsoft.com/office/powerpoint/2010/main" val="225080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6F78B3-5E4D-E8BB-D979-539B195FA4E5}"/>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3" name="标题 2">
            <a:extLst>
              <a:ext uri="{FF2B5EF4-FFF2-40B4-BE49-F238E27FC236}">
                <a16:creationId xmlns:a16="http://schemas.microsoft.com/office/drawing/2014/main" id="{64486B6B-4A5A-6190-8BD2-47FEC4401CCA}"/>
              </a:ext>
            </a:extLst>
          </p:cNvPr>
          <p:cNvSpPr>
            <a:spLocks noGrp="1"/>
          </p:cNvSpPr>
          <p:nvPr>
            <p:ph type="title"/>
          </p:nvPr>
        </p:nvSpPr>
        <p:spPr/>
        <p:txBody>
          <a:bodyPr/>
          <a:lstStyle/>
          <a:p>
            <a:r>
              <a:rPr kumimoji="1" lang="en-US" altLang="zh-CN" dirty="0"/>
              <a:t>Main Results</a:t>
            </a:r>
            <a:r>
              <a:rPr lang="en-US" altLang="zh-CN" dirty="0"/>
              <a:t> (RQ1)</a:t>
            </a:r>
            <a:endParaRPr kumimoji="1" lang="zh-CN" altLang="en-US" dirty="0"/>
          </a:p>
        </p:txBody>
      </p:sp>
      <p:pic>
        <p:nvPicPr>
          <p:cNvPr id="7" name="图片 6" descr="表格&#10;&#10;描述已自动生成">
            <a:extLst>
              <a:ext uri="{FF2B5EF4-FFF2-40B4-BE49-F238E27FC236}">
                <a16:creationId xmlns:a16="http://schemas.microsoft.com/office/drawing/2014/main" id="{C36E37FA-6F46-CA10-C600-ED43DA1C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047" y="806101"/>
            <a:ext cx="7039906" cy="4450667"/>
          </a:xfrm>
          <a:prstGeom prst="rect">
            <a:avLst/>
          </a:prstGeom>
        </p:spPr>
      </p:pic>
      <p:sp>
        <p:nvSpPr>
          <p:cNvPr id="8" name="文本框 7">
            <a:extLst>
              <a:ext uri="{FF2B5EF4-FFF2-40B4-BE49-F238E27FC236}">
                <a16:creationId xmlns:a16="http://schemas.microsoft.com/office/drawing/2014/main" id="{6008FCCE-928B-42C7-4369-6147D1F5D26F}"/>
              </a:ext>
            </a:extLst>
          </p:cNvPr>
          <p:cNvSpPr txBox="1"/>
          <p:nvPr/>
        </p:nvSpPr>
        <p:spPr>
          <a:xfrm>
            <a:off x="2931898" y="5160398"/>
            <a:ext cx="6496214" cy="1161023"/>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GPT-ST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对于不同类型的方法都有提升</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gn="l">
              <a:lnSpc>
                <a:spcPct val="150000"/>
              </a:lnSpc>
              <a:buFont typeface="Arial" panose="020B0604020202020204" pitchFamily="34" charset="0"/>
              <a:buChar char="•"/>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对于较新的方法（如</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MSDR</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）提升较小、经典方法如</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STGCN</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提升较大</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gn="l">
              <a:lnSpc>
                <a:spcPct val="150000"/>
              </a:lnSpc>
              <a:buFont typeface="Arial" panose="020B0604020202020204" pitchFamily="34" charset="0"/>
              <a:buChar char="•"/>
            </a:pP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比其它基于预训练的方法（</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GWN-STEP</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）效果更好</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3634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501D84-78E3-90A2-3F7E-96393C3A0838}"/>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3" name="标题 2">
            <a:extLst>
              <a:ext uri="{FF2B5EF4-FFF2-40B4-BE49-F238E27FC236}">
                <a16:creationId xmlns:a16="http://schemas.microsoft.com/office/drawing/2014/main" id="{10AC302A-F0C4-4B6B-DCBD-DB2B66F4BF80}"/>
              </a:ext>
            </a:extLst>
          </p:cNvPr>
          <p:cNvSpPr>
            <a:spLocks noGrp="1"/>
          </p:cNvSpPr>
          <p:nvPr>
            <p:ph type="title"/>
          </p:nvPr>
        </p:nvSpPr>
        <p:spPr/>
        <p:txBody>
          <a:bodyPr/>
          <a:lstStyle/>
          <a:p>
            <a:r>
              <a:rPr kumimoji="1" lang="en" altLang="zh-CN" dirty="0"/>
              <a:t>Ablation study</a:t>
            </a:r>
            <a:r>
              <a:rPr lang="en-US" altLang="zh-CN" dirty="0"/>
              <a:t> (RQ2)</a:t>
            </a:r>
            <a:endParaRPr kumimoji="1" lang="zh-CN" altLang="en-US" dirty="0"/>
          </a:p>
        </p:txBody>
      </p:sp>
      <p:pic>
        <p:nvPicPr>
          <p:cNvPr id="7" name="图片 6" descr="图表, 条形图&#10;&#10;描述已自动生成">
            <a:extLst>
              <a:ext uri="{FF2B5EF4-FFF2-40B4-BE49-F238E27FC236}">
                <a16:creationId xmlns:a16="http://schemas.microsoft.com/office/drawing/2014/main" id="{F2622DFE-EC79-6F0C-A1B2-89F312B4B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770" y="1248502"/>
            <a:ext cx="9848460" cy="2206845"/>
          </a:xfrm>
          <a:prstGeom prst="rect">
            <a:avLst/>
          </a:prstGeom>
        </p:spPr>
      </p:pic>
      <p:sp>
        <p:nvSpPr>
          <p:cNvPr id="8" name="文本框 7">
            <a:extLst>
              <a:ext uri="{FF2B5EF4-FFF2-40B4-BE49-F238E27FC236}">
                <a16:creationId xmlns:a16="http://schemas.microsoft.com/office/drawing/2014/main" id="{BE628CCA-0D4C-4CD0-A864-C97313F1D933}"/>
              </a:ext>
            </a:extLst>
          </p:cNvPr>
          <p:cNvSpPr txBox="1"/>
          <p:nvPr/>
        </p:nvSpPr>
        <p:spPr>
          <a:xfrm>
            <a:off x="2729031" y="3745952"/>
            <a:ext cx="7131504" cy="338554"/>
          </a:xfrm>
          <a:prstGeom prst="rect">
            <a:avLst/>
          </a:prstGeom>
          <a:noFill/>
        </p:spPr>
        <p:txBody>
          <a:bodyPr wrap="none" rtlCol="0">
            <a:spAutoFit/>
          </a:bodyPr>
          <a:lstStyle/>
          <a:p>
            <a:pPr algn="l"/>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-P: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去除时空个性化学习；</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-C: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去除超图胶囊聚类网络；</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-T: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去除高层次空间超图</a:t>
            </a:r>
          </a:p>
        </p:txBody>
      </p:sp>
      <p:sp>
        <p:nvSpPr>
          <p:cNvPr id="10" name="文本框 9">
            <a:extLst>
              <a:ext uri="{FF2B5EF4-FFF2-40B4-BE49-F238E27FC236}">
                <a16:creationId xmlns:a16="http://schemas.microsoft.com/office/drawing/2014/main" id="{A2BC298F-A5AF-C2C0-BCBD-F64578D5FCED}"/>
              </a:ext>
            </a:extLst>
          </p:cNvPr>
          <p:cNvSpPr txBox="1"/>
          <p:nvPr/>
        </p:nvSpPr>
        <p:spPr>
          <a:xfrm>
            <a:off x="2729031" y="4332292"/>
            <a:ext cx="5468164" cy="791692"/>
          </a:xfrm>
          <a:prstGeom prst="rect">
            <a:avLst/>
          </a:prstGeom>
          <a:noFill/>
        </p:spPr>
        <p:txBody>
          <a:bodyPr wrap="none" rtlCol="0">
            <a:spAutoFit/>
          </a:bodyPr>
          <a:lstStyle/>
          <a:p>
            <a:pPr algn="l">
              <a:lnSpc>
                <a:spcPct val="150000"/>
              </a:lnSpc>
            </a:pP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Ran0.25, Ran0.75: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将自适应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 策略替换为随机 </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 策略</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a:p>
            <a:pPr algn="l">
              <a:lnSpc>
                <a:spcPct val="150000"/>
              </a:lnSpc>
            </a:pP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GMAE</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和</a:t>
            </a:r>
            <a:r>
              <a:rPr kumimoji="1" lang="en-US" altLang="zh-CN" sz="1600" dirty="0" err="1">
                <a:latin typeface="Calibri" panose="020F0502020204030204" pitchFamily="34" charset="0"/>
                <a:ea typeface="Microsoft YaHei" panose="020B0503020204020204" pitchFamily="34" charset="-122"/>
                <a:cs typeface="Calibri" panose="020F0502020204030204" pitchFamily="34" charset="0"/>
              </a:rPr>
              <a:t>AdaMAE</a:t>
            </a: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未考虑时间空间模式的掩码策略</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12" name="圆角矩形 11">
            <a:extLst>
              <a:ext uri="{FF2B5EF4-FFF2-40B4-BE49-F238E27FC236}">
                <a16:creationId xmlns:a16="http://schemas.microsoft.com/office/drawing/2014/main" id="{9A62E5CC-29AE-01FF-A617-FCA2637C01C9}"/>
              </a:ext>
            </a:extLst>
          </p:cNvPr>
          <p:cNvSpPr/>
          <p:nvPr/>
        </p:nvSpPr>
        <p:spPr>
          <a:xfrm>
            <a:off x="527224" y="3734093"/>
            <a:ext cx="2003024"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模块的有效性</a:t>
            </a:r>
          </a:p>
        </p:txBody>
      </p:sp>
      <p:sp>
        <p:nvSpPr>
          <p:cNvPr id="13" name="圆角矩形 12">
            <a:extLst>
              <a:ext uri="{FF2B5EF4-FFF2-40B4-BE49-F238E27FC236}">
                <a16:creationId xmlns:a16="http://schemas.microsoft.com/office/drawing/2014/main" id="{AE85BB89-1EA9-3084-F210-1C4D75DC4033}"/>
              </a:ext>
            </a:extLst>
          </p:cNvPr>
          <p:cNvSpPr/>
          <p:nvPr/>
        </p:nvSpPr>
        <p:spPr>
          <a:xfrm>
            <a:off x="527223" y="4552895"/>
            <a:ext cx="2003025"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策略的有效性</a:t>
            </a:r>
          </a:p>
        </p:txBody>
      </p:sp>
      <p:sp>
        <p:nvSpPr>
          <p:cNvPr id="15" name="圆角矩形 14">
            <a:extLst>
              <a:ext uri="{FF2B5EF4-FFF2-40B4-BE49-F238E27FC236}">
                <a16:creationId xmlns:a16="http://schemas.microsoft.com/office/drawing/2014/main" id="{AB749EA9-55AC-FD44-AD85-6377AD49333D}"/>
              </a:ext>
            </a:extLst>
          </p:cNvPr>
          <p:cNvSpPr/>
          <p:nvPr/>
        </p:nvSpPr>
        <p:spPr>
          <a:xfrm>
            <a:off x="527223" y="5458743"/>
            <a:ext cx="2003025" cy="35048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预训练方法有效性</a:t>
            </a:r>
          </a:p>
        </p:txBody>
      </p:sp>
      <p:sp>
        <p:nvSpPr>
          <p:cNvPr id="16" name="文本框 15">
            <a:extLst>
              <a:ext uri="{FF2B5EF4-FFF2-40B4-BE49-F238E27FC236}">
                <a16:creationId xmlns:a16="http://schemas.microsoft.com/office/drawing/2014/main" id="{7B6C9A01-2E12-B48A-3DA3-5550E0614C54}"/>
              </a:ext>
            </a:extLst>
          </p:cNvPr>
          <p:cNvSpPr txBox="1"/>
          <p:nvPr/>
        </p:nvSpPr>
        <p:spPr>
          <a:xfrm>
            <a:off x="2729031" y="5398318"/>
            <a:ext cx="4035079" cy="422360"/>
          </a:xfrm>
          <a:prstGeom prst="rect">
            <a:avLst/>
          </a:prstGeom>
          <a:noFill/>
        </p:spPr>
        <p:txBody>
          <a:bodyPr wrap="none" rtlCol="0">
            <a:spAutoFit/>
          </a:bodyPr>
          <a:lstStyle/>
          <a:p>
            <a:pPr>
              <a:lnSpc>
                <a:spcPct val="150000"/>
              </a:lnSpc>
            </a:pPr>
            <a:r>
              <a:rPr kumimoji="1" lang="en-US" altLang="zh-CN" sz="1600" dirty="0">
                <a:latin typeface="Calibri" panose="020F0502020204030204" pitchFamily="34" charset="0"/>
                <a:ea typeface="Microsoft YaHei" panose="020B0503020204020204" pitchFamily="34" charset="-122"/>
                <a:cs typeface="Calibri" panose="020F0502020204030204" pitchFamily="34" charset="0"/>
              </a:rPr>
              <a:t>r/DGI	, r/GCL : </a:t>
            </a:r>
            <a:r>
              <a:rPr kumimoji="1" lang="zh-CN" altLang="en-US" sz="1600" dirty="0">
                <a:latin typeface="Calibri" panose="020F0502020204030204" pitchFamily="34" charset="0"/>
                <a:ea typeface="Microsoft YaHei" panose="020B0503020204020204" pitchFamily="34" charset="-122"/>
                <a:cs typeface="Calibri" panose="020F0502020204030204" pitchFamily="34" charset="0"/>
              </a:rPr>
              <a:t>通用的图无监督对比学习方法</a:t>
            </a:r>
            <a:endParaRPr kumimoji="1" lang="en-US" altLang="zh-CN" sz="1600" dirty="0">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88991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657C39-5F26-9A68-05FC-0EA989531798}"/>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3" name="标题 2">
            <a:extLst>
              <a:ext uri="{FF2B5EF4-FFF2-40B4-BE49-F238E27FC236}">
                <a16:creationId xmlns:a16="http://schemas.microsoft.com/office/drawing/2014/main" id="{4F59F44E-CAF8-CB56-4C9E-6B9CD109648A}"/>
              </a:ext>
            </a:extLst>
          </p:cNvPr>
          <p:cNvSpPr>
            <a:spLocks noGrp="1"/>
          </p:cNvSpPr>
          <p:nvPr>
            <p:ph type="title"/>
          </p:nvPr>
        </p:nvSpPr>
        <p:spPr/>
        <p:txBody>
          <a:bodyPr>
            <a:normAutofit/>
          </a:bodyPr>
          <a:lstStyle/>
          <a:p>
            <a:r>
              <a:rPr kumimoji="1" lang="en-US" altLang="zh-CN" dirty="0"/>
              <a:t>Investigation on</a:t>
            </a:r>
            <a:r>
              <a:rPr lang="zh-CN" altLang="en-US" dirty="0"/>
              <a:t> </a:t>
            </a:r>
            <a:r>
              <a:rPr kumimoji="1" lang="en-US" altLang="zh-CN" dirty="0"/>
              <a:t>Clustering</a:t>
            </a:r>
            <a:r>
              <a:rPr kumimoji="1" lang="zh-CN" altLang="en-US" dirty="0"/>
              <a:t> </a:t>
            </a:r>
            <a:r>
              <a:rPr kumimoji="1" lang="en-US" altLang="zh-CN" dirty="0"/>
              <a:t>Effect</a:t>
            </a:r>
            <a:r>
              <a:rPr kumimoji="1" lang="zh-CN" altLang="en-US" dirty="0"/>
              <a:t> </a:t>
            </a:r>
            <a:r>
              <a:rPr kumimoji="1" lang="en-US" altLang="zh-CN" dirty="0"/>
              <a:t>(RQ3)</a:t>
            </a:r>
            <a:endParaRPr kumimoji="1" lang="zh-CN" altLang="en-US" dirty="0"/>
          </a:p>
        </p:txBody>
      </p:sp>
      <p:pic>
        <p:nvPicPr>
          <p:cNvPr id="6" name="图片 5" descr="图表, 散点图&#10;&#10;描述已自动生成">
            <a:extLst>
              <a:ext uri="{FF2B5EF4-FFF2-40B4-BE49-F238E27FC236}">
                <a16:creationId xmlns:a16="http://schemas.microsoft.com/office/drawing/2014/main" id="{329A45BE-4C99-AED4-3C93-511F240C1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427" y="831468"/>
            <a:ext cx="7516023" cy="1935456"/>
          </a:xfrm>
          <a:prstGeom prst="rect">
            <a:avLst/>
          </a:prstGeom>
        </p:spPr>
      </p:pic>
      <p:pic>
        <p:nvPicPr>
          <p:cNvPr id="11" name="图片 10" descr="图形用户界面, 应用程序, 表格, Excel&#10;&#10;描述已自动生成">
            <a:extLst>
              <a:ext uri="{FF2B5EF4-FFF2-40B4-BE49-F238E27FC236}">
                <a16:creationId xmlns:a16="http://schemas.microsoft.com/office/drawing/2014/main" id="{D2366D36-E19A-7A4A-1F5B-9F644730A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339" y="3209948"/>
            <a:ext cx="9081322" cy="1855323"/>
          </a:xfrm>
          <a:prstGeom prst="rect">
            <a:avLst/>
          </a:prstGeom>
        </p:spPr>
      </p:pic>
      <p:sp>
        <p:nvSpPr>
          <p:cNvPr id="12" name="圆角矩形 11">
            <a:extLst>
              <a:ext uri="{FF2B5EF4-FFF2-40B4-BE49-F238E27FC236}">
                <a16:creationId xmlns:a16="http://schemas.microsoft.com/office/drawing/2014/main" id="{01AA0550-29BC-4721-E6B4-FD4F75DA7256}"/>
              </a:ext>
            </a:extLst>
          </p:cNvPr>
          <p:cNvSpPr/>
          <p:nvPr/>
        </p:nvSpPr>
        <p:spPr>
          <a:xfrm>
            <a:off x="3657602" y="2766924"/>
            <a:ext cx="4548146" cy="35585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effectLst/>
                <a:latin typeface="Microsoft YaHei" panose="020B0503020204020204" pitchFamily="34" charset="-122"/>
                <a:ea typeface="Microsoft YaHei" panose="020B0503020204020204" pitchFamily="34" charset="-122"/>
              </a:rPr>
              <a:t>同一类别的区域在空间内呈现更紧密的聚类关系</a:t>
            </a:r>
          </a:p>
        </p:txBody>
      </p:sp>
      <p:sp>
        <p:nvSpPr>
          <p:cNvPr id="13" name="文本框 12">
            <a:extLst>
              <a:ext uri="{FF2B5EF4-FFF2-40B4-BE49-F238E27FC236}">
                <a16:creationId xmlns:a16="http://schemas.microsoft.com/office/drawing/2014/main" id="{73F8BF40-D53B-7F24-4BCE-C4F1C580A82A}"/>
              </a:ext>
            </a:extLst>
          </p:cNvPr>
          <p:cNvSpPr txBox="1"/>
          <p:nvPr/>
        </p:nvSpPr>
        <p:spPr>
          <a:xfrm>
            <a:off x="2741556" y="5131833"/>
            <a:ext cx="6708888" cy="879087"/>
          </a:xfrm>
          <a:prstGeom prst="rect">
            <a:avLst/>
          </a:prstGeom>
          <a:noFill/>
        </p:spPr>
        <p:txBody>
          <a:bodyPr wrap="none" rtlCol="0">
            <a:spAutoFit/>
          </a:bodyPr>
          <a:lstStyle/>
          <a:p>
            <a:pPr algn="l">
              <a:lnSpc>
                <a:spcPct val="150000"/>
              </a:lnSpc>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(a)(b)</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同一簇内的节点交通流量模式是相似的</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algn="l">
              <a:lnSpc>
                <a:spcPct val="150000"/>
              </a:lnSpc>
            </a:pPr>
            <a:r>
              <a:rPr kumimoji="1" lang="en-US" altLang="zh-CN" dirty="0">
                <a:latin typeface="Calibri" panose="020F0502020204030204" pitchFamily="34" charset="0"/>
                <a:ea typeface="Microsoft YaHei" panose="020B0503020204020204" pitchFamily="34" charset="-122"/>
                <a:cs typeface="Calibri" panose="020F0502020204030204" pitchFamily="34" charset="0"/>
              </a:rPr>
              <a:t>(c) </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跨簇的节点之间的语义相似性（不同层次模式学习的重要性）</a:t>
            </a:r>
          </a:p>
        </p:txBody>
      </p:sp>
    </p:spTree>
    <p:extLst>
      <p:ext uri="{BB962C8B-B14F-4D97-AF65-F5344CB8AC3E}">
        <p14:creationId xmlns:p14="http://schemas.microsoft.com/office/powerpoint/2010/main" val="2895577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2F88C0-DB67-C307-3D22-D7887B9F75D5}"/>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3" name="标题 2">
            <a:extLst>
              <a:ext uri="{FF2B5EF4-FFF2-40B4-BE49-F238E27FC236}">
                <a16:creationId xmlns:a16="http://schemas.microsoft.com/office/drawing/2014/main" id="{EAC58835-B67D-6CC1-4154-264B10EA4D60}"/>
              </a:ext>
            </a:extLst>
          </p:cNvPr>
          <p:cNvSpPr>
            <a:spLocks noGrp="1"/>
          </p:cNvSpPr>
          <p:nvPr>
            <p:ph type="title"/>
          </p:nvPr>
        </p:nvSpPr>
        <p:spPr/>
        <p:txBody>
          <a:bodyPr>
            <a:noAutofit/>
          </a:bodyPr>
          <a:lstStyle/>
          <a:p>
            <a:pPr eaLnBrk="0" hangingPunct="0"/>
            <a:r>
              <a:rPr kumimoji="1" lang="en-US" altLang="zh-CN" sz="2000" dirty="0">
                <a:cs typeface="Calibri" panose="020F0502020204030204" pitchFamily="34" charset="0"/>
              </a:rPr>
              <a:t>Model Efficiency Study (RQ4)</a:t>
            </a:r>
            <a:r>
              <a:rPr kumimoji="1" lang="zh-CN" altLang="en-US" sz="2000" dirty="0">
                <a:cs typeface="Calibri" panose="020F0502020204030204" pitchFamily="34" charset="0"/>
              </a:rPr>
              <a:t> </a:t>
            </a:r>
            <a:r>
              <a:rPr kumimoji="1" lang="en-US" altLang="zh-CN" sz="2000" dirty="0">
                <a:cs typeface="Calibri" panose="020F0502020204030204" pitchFamily="34" charset="0"/>
              </a:rPr>
              <a:t>&amp;</a:t>
            </a:r>
            <a:r>
              <a:rPr kumimoji="1" lang="zh-CN" altLang="en-US" sz="2000" dirty="0">
                <a:cs typeface="Calibri" panose="020F0502020204030204" pitchFamily="34" charset="0"/>
              </a:rPr>
              <a:t> </a:t>
            </a:r>
            <a:r>
              <a:rPr kumimoji="1" lang="en-US" altLang="zh-CN" sz="2000" dirty="0">
                <a:cs typeface="Calibri" panose="020F0502020204030204" pitchFamily="34" charset="0"/>
              </a:rPr>
              <a:t>Model Hyperparameter Experiment (RQ5)</a:t>
            </a:r>
            <a:endParaRPr kumimoji="1" lang="zh-CN" altLang="en-US" sz="2000" dirty="0">
              <a:cs typeface="Calibri" panose="020F0502020204030204" pitchFamily="34" charset="0"/>
            </a:endParaRPr>
          </a:p>
        </p:txBody>
      </p:sp>
      <p:pic>
        <p:nvPicPr>
          <p:cNvPr id="5" name="图片 4" descr="手机屏幕截图&#10;&#10;描述已自动生成">
            <a:extLst>
              <a:ext uri="{FF2B5EF4-FFF2-40B4-BE49-F238E27FC236}">
                <a16:creationId xmlns:a16="http://schemas.microsoft.com/office/drawing/2014/main" id="{A2FBA837-DB62-8D78-BB4E-511DFF93E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45" y="1230047"/>
            <a:ext cx="4749814" cy="3135219"/>
          </a:xfrm>
          <a:prstGeom prst="rect">
            <a:avLst/>
          </a:prstGeom>
        </p:spPr>
      </p:pic>
      <p:sp>
        <p:nvSpPr>
          <p:cNvPr id="8" name="文本框 7">
            <a:extLst>
              <a:ext uri="{FF2B5EF4-FFF2-40B4-BE49-F238E27FC236}">
                <a16:creationId xmlns:a16="http://schemas.microsoft.com/office/drawing/2014/main" id="{9557B11B-2222-BC80-1B6E-89577941B83E}"/>
              </a:ext>
            </a:extLst>
          </p:cNvPr>
          <p:cNvSpPr txBox="1"/>
          <p:nvPr/>
        </p:nvSpPr>
        <p:spPr>
          <a:xfrm>
            <a:off x="618085" y="4474020"/>
            <a:ext cx="4955273" cy="171008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大多数基线方法在经过</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GPT-ST</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增强后训练效率略有降低，但性能显著提高</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比较其他预训练方法，预训练和下游任务时间都较少</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p:txBody>
      </p:sp>
      <p:pic>
        <p:nvPicPr>
          <p:cNvPr id="9" name="图片 8" descr="图表, 折线图&#10;&#10;描述已自动生成">
            <a:extLst>
              <a:ext uri="{FF2B5EF4-FFF2-40B4-BE49-F238E27FC236}">
                <a16:creationId xmlns:a16="http://schemas.microsoft.com/office/drawing/2014/main" id="{3D1388F3-F98F-E189-51B6-D51B5521C822}"/>
              </a:ext>
            </a:extLst>
          </p:cNvPr>
          <p:cNvPicPr>
            <a:picLocks noChangeAspect="1"/>
          </p:cNvPicPr>
          <p:nvPr/>
        </p:nvPicPr>
        <p:blipFill rotWithShape="1">
          <a:blip r:embed="rId4">
            <a:extLst>
              <a:ext uri="{28A0092B-C50C-407E-A947-70E740481C1C}">
                <a14:useLocalDpi xmlns:a14="http://schemas.microsoft.com/office/drawing/2010/main" val="0"/>
              </a:ext>
            </a:extLst>
          </a:blip>
          <a:srcRect b="18786"/>
          <a:stretch/>
        </p:blipFill>
        <p:spPr>
          <a:xfrm>
            <a:off x="7177793" y="1910644"/>
            <a:ext cx="3441700" cy="1774024"/>
          </a:xfrm>
          <a:prstGeom prst="rect">
            <a:avLst/>
          </a:prstGeom>
        </p:spPr>
      </p:pic>
      <p:sp>
        <p:nvSpPr>
          <p:cNvPr id="10" name="文本框 9">
            <a:extLst>
              <a:ext uri="{FF2B5EF4-FFF2-40B4-BE49-F238E27FC236}">
                <a16:creationId xmlns:a16="http://schemas.microsoft.com/office/drawing/2014/main" id="{C8E10C61-5617-4CB0-289E-344B43E87EC1}"/>
              </a:ext>
            </a:extLst>
          </p:cNvPr>
          <p:cNvSpPr txBox="1"/>
          <p:nvPr/>
        </p:nvSpPr>
        <p:spPr>
          <a:xfrm>
            <a:off x="6619269" y="4553533"/>
            <a:ext cx="4558748"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总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比例在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0.25</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时效果最好，超过这个值的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mask</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比例不会提高模型学习更好表示的能力，反而会导致预测性能下降。</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44473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90DFAB-A3FA-0E04-1891-AF3BF7DD8F85}"/>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3" name="标题 2">
            <a:extLst>
              <a:ext uri="{FF2B5EF4-FFF2-40B4-BE49-F238E27FC236}">
                <a16:creationId xmlns:a16="http://schemas.microsoft.com/office/drawing/2014/main" id="{F923AEBC-9ED6-A3C8-5B11-CABC593CF9F7}"/>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B52D5E9C-A3B1-2076-8D5B-A809FFB5D2F5}"/>
              </a:ext>
            </a:extLst>
          </p:cNvPr>
          <p:cNvGrpSpPr/>
          <p:nvPr/>
        </p:nvGrpSpPr>
        <p:grpSpPr>
          <a:xfrm>
            <a:off x="3655902" y="1775113"/>
            <a:ext cx="4880195" cy="3611202"/>
            <a:chOff x="3655902" y="1775113"/>
            <a:chExt cx="4880195" cy="3611202"/>
          </a:xfrm>
        </p:grpSpPr>
        <p:grpSp>
          <p:nvGrpSpPr>
            <p:cNvPr id="5" name="组合 4">
              <a:extLst>
                <a:ext uri="{FF2B5EF4-FFF2-40B4-BE49-F238E27FC236}">
                  <a16:creationId xmlns:a16="http://schemas.microsoft.com/office/drawing/2014/main" id="{E9F76AEB-7AED-DB10-1E17-D9588098E704}"/>
                </a:ext>
              </a:extLst>
            </p:cNvPr>
            <p:cNvGrpSpPr/>
            <p:nvPr/>
          </p:nvGrpSpPr>
          <p:grpSpPr>
            <a:xfrm>
              <a:off x="3655902" y="1775113"/>
              <a:ext cx="4880195" cy="553054"/>
              <a:chOff x="3655902" y="1765588"/>
              <a:chExt cx="4880195" cy="553054"/>
            </a:xfrm>
          </p:grpSpPr>
          <p:grpSp>
            <p:nvGrpSpPr>
              <p:cNvPr id="30" name="Google Shape;863;p65">
                <a:extLst>
                  <a:ext uri="{FF2B5EF4-FFF2-40B4-BE49-F238E27FC236}">
                    <a16:creationId xmlns:a16="http://schemas.microsoft.com/office/drawing/2014/main" id="{12FD0444-297E-7626-1E58-A579E8A2515F}"/>
                  </a:ext>
                </a:extLst>
              </p:cNvPr>
              <p:cNvGrpSpPr>
                <a:grpSpLocks noChangeAspect="1"/>
              </p:cNvGrpSpPr>
              <p:nvPr/>
            </p:nvGrpSpPr>
            <p:grpSpPr>
              <a:xfrm>
                <a:off x="3655902" y="1952115"/>
                <a:ext cx="190147" cy="180000"/>
                <a:chOff x="4660325" y="1866850"/>
                <a:chExt cx="68350" cy="58100"/>
              </a:xfrm>
            </p:grpSpPr>
            <p:sp>
              <p:nvSpPr>
                <p:cNvPr id="35" name="Google Shape;864;p65">
                  <a:extLst>
                    <a:ext uri="{FF2B5EF4-FFF2-40B4-BE49-F238E27FC236}">
                      <a16:creationId xmlns:a16="http://schemas.microsoft.com/office/drawing/2014/main" id="{B305B3C5-09BC-F3D1-5FD8-2BA273D12F8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865;p65">
                  <a:extLst>
                    <a:ext uri="{FF2B5EF4-FFF2-40B4-BE49-F238E27FC236}">
                      <a16:creationId xmlns:a16="http://schemas.microsoft.com/office/drawing/2014/main" id="{963EDAA8-A9F6-080A-A701-AB649BFC088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a:extLst>
                  <a:ext uri="{FF2B5EF4-FFF2-40B4-BE49-F238E27FC236}">
                    <a16:creationId xmlns:a16="http://schemas.microsoft.com/office/drawing/2014/main" id="{088F93CC-DA1E-71FE-89FA-765A338ECF9E}"/>
                  </a:ext>
                </a:extLst>
              </p:cNvPr>
              <p:cNvGrpSpPr>
                <a:grpSpLocks noChangeAspect="1"/>
              </p:cNvGrpSpPr>
              <p:nvPr/>
            </p:nvGrpSpPr>
            <p:grpSpPr>
              <a:xfrm flipH="1">
                <a:off x="8345950" y="1952115"/>
                <a:ext cx="190147" cy="180000"/>
                <a:chOff x="4660325" y="1866850"/>
                <a:chExt cx="68350" cy="58100"/>
              </a:xfrm>
            </p:grpSpPr>
            <p:sp>
              <p:nvSpPr>
                <p:cNvPr id="33" name="Google Shape;864;p65">
                  <a:extLst>
                    <a:ext uri="{FF2B5EF4-FFF2-40B4-BE49-F238E27FC236}">
                      <a16:creationId xmlns:a16="http://schemas.microsoft.com/office/drawing/2014/main" id="{CE34CDF3-3FF5-86B9-3CE8-CC0E8F01925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5;p65">
                  <a:extLst>
                    <a:ext uri="{FF2B5EF4-FFF2-40B4-BE49-F238E27FC236}">
                      <a16:creationId xmlns:a16="http://schemas.microsoft.com/office/drawing/2014/main" id="{2DF9A557-538E-AFE3-101D-57A220FE8E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2" name="矩形: 圆角 1">
                <a:extLst>
                  <a:ext uri="{FF2B5EF4-FFF2-40B4-BE49-F238E27FC236}">
                    <a16:creationId xmlns:a16="http://schemas.microsoft.com/office/drawing/2014/main" id="{048259A5-B3FB-8E94-E063-A4C1E9099834}"/>
                  </a:ext>
                </a:extLst>
              </p:cNvPr>
              <p:cNvSpPr/>
              <p:nvPr/>
            </p:nvSpPr>
            <p:spPr>
              <a:xfrm>
                <a:off x="4029582" y="1765588"/>
                <a:ext cx="4132835" cy="553054"/>
              </a:xfrm>
              <a:prstGeom prst="roundRect">
                <a:avLst>
                  <a:gd name="adj" fmla="val 17699"/>
                </a:avLst>
              </a:pr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6" name="组合 5">
              <a:extLst>
                <a:ext uri="{FF2B5EF4-FFF2-40B4-BE49-F238E27FC236}">
                  <a16:creationId xmlns:a16="http://schemas.microsoft.com/office/drawing/2014/main" id="{4455EC35-5D8A-86B7-AA16-23313C850964}"/>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23" name="Google Shape;863;p65">
                <a:extLst>
                  <a:ext uri="{FF2B5EF4-FFF2-40B4-BE49-F238E27FC236}">
                    <a16:creationId xmlns:a16="http://schemas.microsoft.com/office/drawing/2014/main" id="{E746304D-2434-4AEF-7DDD-83AE64F3DE84}"/>
                  </a:ext>
                </a:extLst>
              </p:cNvPr>
              <p:cNvGrpSpPr>
                <a:grpSpLocks noChangeAspect="1"/>
              </p:cNvGrpSpPr>
              <p:nvPr/>
            </p:nvGrpSpPr>
            <p:grpSpPr>
              <a:xfrm>
                <a:off x="3655902" y="1952115"/>
                <a:ext cx="190147" cy="180000"/>
                <a:chOff x="4660325" y="1866850"/>
                <a:chExt cx="68350" cy="58100"/>
              </a:xfrm>
              <a:grpFill/>
            </p:grpSpPr>
            <p:sp>
              <p:nvSpPr>
                <p:cNvPr id="28" name="Google Shape;864;p65">
                  <a:extLst>
                    <a:ext uri="{FF2B5EF4-FFF2-40B4-BE49-F238E27FC236}">
                      <a16:creationId xmlns:a16="http://schemas.microsoft.com/office/drawing/2014/main" id="{9A1FB9BC-B7CC-6941-D984-FEF21B4FDBA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9" name="Google Shape;865;p65">
                  <a:extLst>
                    <a:ext uri="{FF2B5EF4-FFF2-40B4-BE49-F238E27FC236}">
                      <a16:creationId xmlns:a16="http://schemas.microsoft.com/office/drawing/2014/main" id="{57ACCA19-8020-FE61-337F-38AC07C3E1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24" name="Google Shape;863;p65">
                <a:extLst>
                  <a:ext uri="{FF2B5EF4-FFF2-40B4-BE49-F238E27FC236}">
                    <a16:creationId xmlns:a16="http://schemas.microsoft.com/office/drawing/2014/main" id="{942393FE-BA01-D1F1-5D64-407DEE63D46A}"/>
                  </a:ext>
                </a:extLst>
              </p:cNvPr>
              <p:cNvGrpSpPr>
                <a:grpSpLocks noChangeAspect="1"/>
              </p:cNvGrpSpPr>
              <p:nvPr/>
            </p:nvGrpSpPr>
            <p:grpSpPr>
              <a:xfrm flipH="1">
                <a:off x="8345950" y="1952115"/>
                <a:ext cx="190147" cy="180000"/>
                <a:chOff x="4660325" y="1866850"/>
                <a:chExt cx="68350" cy="58100"/>
              </a:xfrm>
              <a:grpFill/>
            </p:grpSpPr>
            <p:sp>
              <p:nvSpPr>
                <p:cNvPr id="26" name="Google Shape;864;p65">
                  <a:extLst>
                    <a:ext uri="{FF2B5EF4-FFF2-40B4-BE49-F238E27FC236}">
                      <a16:creationId xmlns:a16="http://schemas.microsoft.com/office/drawing/2014/main" id="{AE201DFC-BCB2-3B1F-72DB-E1C6DC6215AB}"/>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7" name="Google Shape;865;p65">
                  <a:extLst>
                    <a:ext uri="{FF2B5EF4-FFF2-40B4-BE49-F238E27FC236}">
                      <a16:creationId xmlns:a16="http://schemas.microsoft.com/office/drawing/2014/main" id="{E71AA259-2D5A-8208-5A10-042077512A4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5" name="矩形: 圆角 43">
                <a:extLst>
                  <a:ext uri="{FF2B5EF4-FFF2-40B4-BE49-F238E27FC236}">
                    <a16:creationId xmlns:a16="http://schemas.microsoft.com/office/drawing/2014/main" id="{71F9977F-B88C-3F1A-CCD1-9009419732FE}"/>
                  </a:ext>
                </a:extLst>
              </p:cNvPr>
              <p:cNvSpPr/>
              <p:nvPr/>
            </p:nvSpPr>
            <p:spPr>
              <a:xfrm>
                <a:off x="4029582" y="1765588"/>
                <a:ext cx="4132835" cy="553054"/>
              </a:xfrm>
              <a:prstGeom prst="roundRect">
                <a:avLst>
                  <a:gd name="adj" fmla="val 17699"/>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800" dirty="0">
                    <a:solidFill>
                      <a:schemeClr val="tx1"/>
                    </a:solidFill>
                    <a:latin typeface="微软雅黑" panose="020B0503020204020204" pitchFamily="34" charset="-122"/>
                    <a:ea typeface="微软雅黑" panose="020B0503020204020204" pitchFamily="34" charset="-122"/>
                    <a:cs typeface="+mn-ea"/>
                  </a:rPr>
                  <a:t>总结思考</a:t>
                </a:r>
              </a:p>
            </p:txBody>
          </p:sp>
        </p:grpSp>
        <p:grpSp>
          <p:nvGrpSpPr>
            <p:cNvPr id="7" name="组合 6">
              <a:extLst>
                <a:ext uri="{FF2B5EF4-FFF2-40B4-BE49-F238E27FC236}">
                  <a16:creationId xmlns:a16="http://schemas.microsoft.com/office/drawing/2014/main" id="{CA39A631-2B07-3962-3925-25271D483267}"/>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16" name="Google Shape;863;p65">
                <a:extLst>
                  <a:ext uri="{FF2B5EF4-FFF2-40B4-BE49-F238E27FC236}">
                    <a16:creationId xmlns:a16="http://schemas.microsoft.com/office/drawing/2014/main" id="{D8A79CF2-7A94-911A-171F-296762E6A516}"/>
                  </a:ext>
                </a:extLst>
              </p:cNvPr>
              <p:cNvGrpSpPr>
                <a:grpSpLocks noChangeAspect="1"/>
              </p:cNvGrpSpPr>
              <p:nvPr/>
            </p:nvGrpSpPr>
            <p:grpSpPr>
              <a:xfrm>
                <a:off x="3655902" y="1952115"/>
                <a:ext cx="190147" cy="180000"/>
                <a:chOff x="4660325" y="1866850"/>
                <a:chExt cx="68350" cy="58100"/>
              </a:xfrm>
              <a:grpFill/>
            </p:grpSpPr>
            <p:sp>
              <p:nvSpPr>
                <p:cNvPr id="21" name="Google Shape;864;p65">
                  <a:extLst>
                    <a:ext uri="{FF2B5EF4-FFF2-40B4-BE49-F238E27FC236}">
                      <a16:creationId xmlns:a16="http://schemas.microsoft.com/office/drawing/2014/main" id="{96BEFE69-F722-5D7A-FA2C-65514E8F4B0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2" name="Google Shape;865;p65">
                  <a:extLst>
                    <a:ext uri="{FF2B5EF4-FFF2-40B4-BE49-F238E27FC236}">
                      <a16:creationId xmlns:a16="http://schemas.microsoft.com/office/drawing/2014/main" id="{1F9A1642-7C5E-9E3F-D35A-A48208CCC8A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7" name="Google Shape;863;p65">
                <a:extLst>
                  <a:ext uri="{FF2B5EF4-FFF2-40B4-BE49-F238E27FC236}">
                    <a16:creationId xmlns:a16="http://schemas.microsoft.com/office/drawing/2014/main" id="{22B0DFB9-CD3D-EC97-7CA3-968B5AE68CC4}"/>
                  </a:ext>
                </a:extLst>
              </p:cNvPr>
              <p:cNvGrpSpPr>
                <a:grpSpLocks noChangeAspect="1"/>
              </p:cNvGrpSpPr>
              <p:nvPr/>
            </p:nvGrpSpPr>
            <p:grpSpPr>
              <a:xfrm flipH="1">
                <a:off x="8345950" y="1952115"/>
                <a:ext cx="190147" cy="180000"/>
                <a:chOff x="4660325" y="1866850"/>
                <a:chExt cx="68350" cy="58100"/>
              </a:xfrm>
              <a:grpFill/>
            </p:grpSpPr>
            <p:sp>
              <p:nvSpPr>
                <p:cNvPr id="19" name="Google Shape;864;p65">
                  <a:extLst>
                    <a:ext uri="{FF2B5EF4-FFF2-40B4-BE49-F238E27FC236}">
                      <a16:creationId xmlns:a16="http://schemas.microsoft.com/office/drawing/2014/main" id="{1FFF705B-7DA8-F2C2-CBDF-072EB1E0476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20" name="Google Shape;865;p65">
                  <a:extLst>
                    <a:ext uri="{FF2B5EF4-FFF2-40B4-BE49-F238E27FC236}">
                      <a16:creationId xmlns:a16="http://schemas.microsoft.com/office/drawing/2014/main" id="{D6A4157F-FB0F-EF63-D65A-597C619F3E4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8" name="矩形: 圆角 51">
                <a:extLst>
                  <a:ext uri="{FF2B5EF4-FFF2-40B4-BE49-F238E27FC236}">
                    <a16:creationId xmlns:a16="http://schemas.microsoft.com/office/drawing/2014/main" id="{711C66E8-C250-E9A2-6A59-6C51DD1167FE}"/>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技术路线</a:t>
                </a:r>
              </a:p>
            </p:txBody>
          </p:sp>
        </p:grpSp>
        <p:grpSp>
          <p:nvGrpSpPr>
            <p:cNvPr id="8" name="组合 7">
              <a:extLst>
                <a:ext uri="{FF2B5EF4-FFF2-40B4-BE49-F238E27FC236}">
                  <a16:creationId xmlns:a16="http://schemas.microsoft.com/office/drawing/2014/main" id="{23EFDC3B-7800-E60D-3ADE-8BFA2318D21E}"/>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9" name="Google Shape;863;p65">
                <a:extLst>
                  <a:ext uri="{FF2B5EF4-FFF2-40B4-BE49-F238E27FC236}">
                    <a16:creationId xmlns:a16="http://schemas.microsoft.com/office/drawing/2014/main" id="{D87300E3-D5D8-F110-CC00-8CCFB3A5E6DD}"/>
                  </a:ext>
                </a:extLst>
              </p:cNvPr>
              <p:cNvGrpSpPr>
                <a:grpSpLocks noChangeAspect="1"/>
              </p:cNvGrpSpPr>
              <p:nvPr/>
            </p:nvGrpSpPr>
            <p:grpSpPr>
              <a:xfrm>
                <a:off x="3655902" y="1952115"/>
                <a:ext cx="190147" cy="180000"/>
                <a:chOff x="4660325" y="1866850"/>
                <a:chExt cx="68350" cy="58100"/>
              </a:xfrm>
              <a:grpFill/>
            </p:grpSpPr>
            <p:sp>
              <p:nvSpPr>
                <p:cNvPr id="14" name="Google Shape;864;p65">
                  <a:extLst>
                    <a:ext uri="{FF2B5EF4-FFF2-40B4-BE49-F238E27FC236}">
                      <a16:creationId xmlns:a16="http://schemas.microsoft.com/office/drawing/2014/main" id="{87B789D0-8B07-A0D0-6C51-45D991D7E56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5" name="Google Shape;865;p65">
                  <a:extLst>
                    <a:ext uri="{FF2B5EF4-FFF2-40B4-BE49-F238E27FC236}">
                      <a16:creationId xmlns:a16="http://schemas.microsoft.com/office/drawing/2014/main" id="{30E59B68-63CA-C47F-5F69-24645E3634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10" name="Google Shape;863;p65">
                <a:extLst>
                  <a:ext uri="{FF2B5EF4-FFF2-40B4-BE49-F238E27FC236}">
                    <a16:creationId xmlns:a16="http://schemas.microsoft.com/office/drawing/2014/main" id="{8FCADDFE-7C2F-E670-1F7C-6B65D658E223}"/>
                  </a:ext>
                </a:extLst>
              </p:cNvPr>
              <p:cNvGrpSpPr>
                <a:grpSpLocks noChangeAspect="1"/>
              </p:cNvGrpSpPr>
              <p:nvPr/>
            </p:nvGrpSpPr>
            <p:grpSpPr>
              <a:xfrm flipH="1">
                <a:off x="8345950" y="1952115"/>
                <a:ext cx="190147" cy="180000"/>
                <a:chOff x="4660325" y="1866850"/>
                <a:chExt cx="68350" cy="58100"/>
              </a:xfrm>
              <a:grpFill/>
            </p:grpSpPr>
            <p:sp>
              <p:nvSpPr>
                <p:cNvPr id="12" name="Google Shape;864;p65">
                  <a:extLst>
                    <a:ext uri="{FF2B5EF4-FFF2-40B4-BE49-F238E27FC236}">
                      <a16:creationId xmlns:a16="http://schemas.microsoft.com/office/drawing/2014/main" id="{6F2E12AE-A8E9-5E8A-5904-108F8291B82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13" name="Google Shape;865;p65">
                  <a:extLst>
                    <a:ext uri="{FF2B5EF4-FFF2-40B4-BE49-F238E27FC236}">
                      <a16:creationId xmlns:a16="http://schemas.microsoft.com/office/drawing/2014/main" id="{1E4E0F09-30A1-E8BE-17E1-3AAF9CA2ECF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11" name="矩形: 圆角 59">
                <a:extLst>
                  <a:ext uri="{FF2B5EF4-FFF2-40B4-BE49-F238E27FC236}">
                    <a16:creationId xmlns:a16="http://schemas.microsoft.com/office/drawing/2014/main" id="{DB59E0D1-D162-0D6D-57C2-9D79653E2C63}"/>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p>
            </p:txBody>
          </p:sp>
        </p:grpSp>
      </p:grpSp>
    </p:spTree>
    <p:extLst>
      <p:ext uri="{BB962C8B-B14F-4D97-AF65-F5344CB8AC3E}">
        <p14:creationId xmlns:p14="http://schemas.microsoft.com/office/powerpoint/2010/main" val="110708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99A01B-1A48-BB12-EA84-2B87E0D4AB3F}"/>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3" name="标题 2">
            <a:extLst>
              <a:ext uri="{FF2B5EF4-FFF2-40B4-BE49-F238E27FC236}">
                <a16:creationId xmlns:a16="http://schemas.microsoft.com/office/drawing/2014/main" id="{32806169-1348-A02D-901C-BBE5849D0EB6}"/>
              </a:ext>
            </a:extLst>
          </p:cNvPr>
          <p:cNvSpPr>
            <a:spLocks noGrp="1"/>
          </p:cNvSpPr>
          <p:nvPr>
            <p:ph type="title"/>
          </p:nvPr>
        </p:nvSpPr>
        <p:spPr/>
        <p:txBody>
          <a:bodyPr/>
          <a:lstStyle/>
          <a:p>
            <a:r>
              <a:rPr kumimoji="1" lang="zh-CN" altLang="en-US" dirty="0"/>
              <a:t>总结</a:t>
            </a:r>
          </a:p>
        </p:txBody>
      </p:sp>
      <p:sp>
        <p:nvSpPr>
          <p:cNvPr id="7" name="文本框 6">
            <a:extLst>
              <a:ext uri="{FF2B5EF4-FFF2-40B4-BE49-F238E27FC236}">
                <a16:creationId xmlns:a16="http://schemas.microsoft.com/office/drawing/2014/main" id="{D291B9C5-37FA-9758-7144-ABEF50DB4D63}"/>
              </a:ext>
            </a:extLst>
          </p:cNvPr>
          <p:cNvSpPr txBox="1"/>
          <p:nvPr/>
        </p:nvSpPr>
        <p:spPr>
          <a:xfrm>
            <a:off x="309930" y="997170"/>
            <a:ext cx="11652371" cy="4659802"/>
          </a:xfrm>
          <a:prstGeom prst="rect">
            <a:avLst/>
          </a:prstGeom>
          <a:noFill/>
        </p:spPr>
        <p:txBody>
          <a:bodyPr wrap="square" rtlCol="0">
            <a:spAutoFit/>
          </a:bodyPr>
          <a:lstStyle/>
          <a:p>
            <a:pPr>
              <a:lnSpc>
                <a:spcPct val="150000"/>
              </a:lnSpc>
            </a:pPr>
            <a:r>
              <a:rPr kumimoji="1" lang="zh-CN" altLang="en-US" sz="2000" b="1" dirty="0">
                <a:latin typeface="Calibri" panose="020F0502020204030204" pitchFamily="34" charset="0"/>
                <a:ea typeface="Microsoft YaHei" panose="020B0503020204020204" pitchFamily="34" charset="-122"/>
                <a:cs typeface="Calibri" panose="020F0502020204030204" pitchFamily="34" charset="0"/>
              </a:rPr>
              <a:t>优点</a:t>
            </a:r>
            <a:endParaRPr kumimoji="1" lang="en-US" altLang="zh-CN" sz="2000" b="1"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核心：</a:t>
            </a: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时空图预训练，考虑特定时空模式和层次化时空表征</a:t>
            </a:r>
            <a:r>
              <a:rPr kumimoji="1" lang="en-US" altLang="zh-CN" sz="20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 </a:t>
            </a: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技术路线清晰，技术方案有效</a:t>
            </a:r>
            <a:endParaRPr kumimoji="1" lang="en-US" altLang="zh-CN" sz="20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论文内容丰富（模型介绍、算法分析、实验充分、附录额外的实验及分析）</a:t>
            </a:r>
            <a:endParaRPr kumimoji="1" lang="en-US" altLang="zh-CN" sz="20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开源代码，好评</a:t>
            </a:r>
            <a:endParaRPr kumimoji="1" lang="en-US" altLang="zh-CN" sz="2000" b="1" dirty="0">
              <a:latin typeface="Calibri" panose="020F0502020204030204" pitchFamily="34" charset="0"/>
              <a:ea typeface="Microsoft YaHei" panose="020B0503020204020204" pitchFamily="34" charset="-122"/>
              <a:cs typeface="Calibri" panose="020F0502020204030204" pitchFamily="34" charset="0"/>
            </a:endParaRPr>
          </a:p>
          <a:p>
            <a:pPr>
              <a:lnSpc>
                <a:spcPct val="150000"/>
              </a:lnSpc>
            </a:pPr>
            <a:endParaRPr kumimoji="1" lang="en-US" altLang="zh-CN" sz="2000" b="1" dirty="0">
              <a:latin typeface="Calibri" panose="020F0502020204030204" pitchFamily="34" charset="0"/>
              <a:ea typeface="Microsoft YaHei" panose="020B0503020204020204" pitchFamily="34" charset="-122"/>
              <a:cs typeface="Calibri" panose="020F0502020204030204" pitchFamily="34" charset="0"/>
            </a:endParaRPr>
          </a:p>
          <a:p>
            <a:pPr>
              <a:lnSpc>
                <a:spcPct val="150000"/>
              </a:lnSpc>
            </a:pPr>
            <a:r>
              <a:rPr kumimoji="1" lang="zh-CN" altLang="en-US" sz="2000" b="1" dirty="0">
                <a:latin typeface="Calibri" panose="020F0502020204030204" pitchFamily="34" charset="0"/>
                <a:ea typeface="Microsoft YaHei" panose="020B0503020204020204" pitchFamily="34" charset="-122"/>
                <a:cs typeface="Calibri" panose="020F0502020204030204" pitchFamily="34" charset="0"/>
              </a:rPr>
              <a:t>缺点</a:t>
            </a:r>
            <a:endParaRPr kumimoji="1" lang="en-US" altLang="zh-CN" sz="2000" b="1"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没有对比不同的下游任务</a:t>
            </a: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 (</a:t>
            </a: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时间序列的分类、异常检测</a:t>
            </a: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a:t>
            </a: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，无法体现预训练对表征学习的通用性提升</a:t>
            </a:r>
            <a:endParaRPr kumimoji="1" lang="en-US" altLang="zh-CN" sz="20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文章重心基本都是在如何学习特定的表征，对于完整的预训练步骤、框架没有介绍</a:t>
            </a:r>
            <a:endParaRPr kumimoji="1" lang="en-US" altLang="zh-CN" sz="2000" dirty="0">
              <a:latin typeface="Calibri" panose="020F0502020204030204" pitchFamily="34" charset="0"/>
              <a:ea typeface="Microsoft YaHei" panose="020B0503020204020204" pitchFamily="34" charset="-122"/>
              <a:cs typeface="Calibri" panose="020F0502020204030204" pitchFamily="34" charset="0"/>
            </a:endParaRPr>
          </a:p>
          <a:p>
            <a:pPr marL="285750" indent="-285750">
              <a:lnSpc>
                <a:spcPct val="150000"/>
              </a:lnSpc>
              <a:buFont typeface="Arial" panose="020B0604020202020204" pitchFamily="34" charset="0"/>
              <a:buChar char="•"/>
            </a:pPr>
            <a:r>
              <a:rPr kumimoji="1" lang="zh-CN" altLang="en-US" sz="2000" dirty="0">
                <a:latin typeface="Calibri" panose="020F0502020204030204" pitchFamily="34" charset="0"/>
                <a:ea typeface="Microsoft YaHei" panose="020B0503020204020204" pitchFamily="34" charset="-122"/>
                <a:cs typeface="Calibri" panose="020F0502020204030204" pitchFamily="34" charset="0"/>
              </a:rPr>
              <a:t>没有验证本文的表征学习方法直接端到端学习的效果</a:t>
            </a:r>
            <a:endParaRPr kumimoji="1" lang="en-US" altLang="zh-CN" sz="2000" dirty="0">
              <a:latin typeface="Calibri" panose="020F0502020204030204" pitchFamily="34" charset="0"/>
              <a:ea typeface="Microsoft YaHe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21955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DF7304-F5C4-9596-E008-D86014E0CCAE}"/>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3" name="标题 2">
            <a:extLst>
              <a:ext uri="{FF2B5EF4-FFF2-40B4-BE49-F238E27FC236}">
                <a16:creationId xmlns:a16="http://schemas.microsoft.com/office/drawing/2014/main" id="{4B35B3F6-6C45-07B9-C18D-17D7AC3D2F9E}"/>
              </a:ext>
            </a:extLst>
          </p:cNvPr>
          <p:cNvSpPr>
            <a:spLocks noGrp="1"/>
          </p:cNvSpPr>
          <p:nvPr>
            <p:ph type="title"/>
          </p:nvPr>
        </p:nvSpPr>
        <p:spPr/>
        <p:txBody>
          <a:bodyPr/>
          <a:lstStyle/>
          <a:p>
            <a:r>
              <a:rPr lang="zh-CN" altLang="en-US" dirty="0"/>
              <a:t>时间序列、时空图的预训练</a:t>
            </a:r>
            <a:r>
              <a:rPr lang="en-US" altLang="zh-CN" dirty="0"/>
              <a:t>/</a:t>
            </a:r>
            <a:r>
              <a:rPr lang="zh-CN" altLang="en-US" dirty="0"/>
              <a:t>大模型</a:t>
            </a:r>
            <a:endParaRPr kumimoji="1" lang="zh-CN" altLang="en-US" dirty="0"/>
          </a:p>
        </p:txBody>
      </p:sp>
      <p:sp>
        <p:nvSpPr>
          <p:cNvPr id="5" name="圆角矩形 4">
            <a:extLst>
              <a:ext uri="{FF2B5EF4-FFF2-40B4-BE49-F238E27FC236}">
                <a16:creationId xmlns:a16="http://schemas.microsoft.com/office/drawing/2014/main" id="{B3E53DF6-5CAD-7C20-9E36-6F6B5B357D5F}"/>
              </a:ext>
            </a:extLst>
          </p:cNvPr>
          <p:cNvSpPr/>
          <p:nvPr/>
        </p:nvSpPr>
        <p:spPr>
          <a:xfrm>
            <a:off x="527220" y="1714647"/>
            <a:ext cx="11335480" cy="1784831"/>
          </a:xfrm>
          <a:prstGeom prst="roundRect">
            <a:avLst>
              <a:gd name="adj" fmla="val 3057"/>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One Fits All: Power General Time Series Analysis by Pretrained LM</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err="1">
                <a:solidFill>
                  <a:schemeClr val="tx1"/>
                </a:solidFill>
                <a:latin typeface="Calibri" panose="020F0502020204030204" pitchFamily="34" charset="0"/>
                <a:ea typeface="Microsoft YaHei" panose="020B0503020204020204" pitchFamily="34" charset="-122"/>
                <a:cs typeface="Calibri" panose="020F0502020204030204" pitchFamily="34" charset="0"/>
              </a:rPr>
              <a:t>NeurIPS</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2023</a:t>
            </a:r>
          </a:p>
          <a:p>
            <a:pPr marL="342900" indent="-342900">
              <a:lnSpc>
                <a:spcPct val="125000"/>
              </a:lnSpc>
              <a:buFont typeface="Arial" panose="020B0604020202020204" pitchFamily="34" charset="0"/>
              <a:buChar char="•"/>
            </a:pPr>
            <a:r>
              <a:rPr lang="en-US" altLang="zh-CN" b="0" i="0" dirty="0">
                <a:solidFill>
                  <a:schemeClr val="accent1"/>
                </a:solidFill>
                <a:effectLst/>
                <a:latin typeface="-apple-system"/>
              </a:rPr>
              <a:t>Large Language Models Are Zero-Shot Time Series Forecasters</a:t>
            </a:r>
            <a:r>
              <a:rPr lang="en-US" altLang="zh-CN" b="0" i="0" dirty="0">
                <a:solidFill>
                  <a:srgbClr val="1F2328"/>
                </a:solidFill>
                <a:effectLst/>
                <a:latin typeface="-apple-system"/>
              </a:rPr>
              <a:t>. </a:t>
            </a:r>
            <a:r>
              <a:rPr kumimoji="1" lang="en-US" altLang="zh-CN" dirty="0" err="1">
                <a:solidFill>
                  <a:schemeClr val="tx1"/>
                </a:solidFill>
                <a:latin typeface="Calibri" panose="020F0502020204030204" pitchFamily="34" charset="0"/>
                <a:ea typeface="Microsoft YaHei" panose="020B0503020204020204" pitchFamily="34" charset="-122"/>
                <a:cs typeface="Calibri" panose="020F0502020204030204" pitchFamily="34" charset="0"/>
              </a:rPr>
              <a:t>NeurIPS</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2023</a:t>
            </a:r>
          </a:p>
          <a:p>
            <a:pPr marL="342900" indent="-342900">
              <a:lnSpc>
                <a:spcPct val="125000"/>
              </a:lnSpc>
              <a:buFont typeface="Arial" panose="020B0604020202020204" pitchFamily="34" charset="0"/>
              <a:buChar char="•"/>
            </a:pP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TEMPO: Prompt-based Generative Pre-trained Transformer for Time Series Forecasting</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ICLR 2024</a:t>
            </a:r>
          </a:p>
          <a:p>
            <a:pPr marL="342900" indent="-342900">
              <a:lnSpc>
                <a:spcPct val="125000"/>
              </a:lnSpc>
              <a:buFont typeface="Arial" panose="020B0604020202020204" pitchFamily="34" charset="0"/>
              <a:buChar char="•"/>
            </a:pP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Time-LLM: Time Series Forecasting by Reprogramming Large Language Models</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ICLR 2024</a:t>
            </a:r>
          </a:p>
          <a:p>
            <a:pPr marL="342900" indent="-342900">
              <a:lnSpc>
                <a:spcPct val="125000"/>
              </a:lnSpc>
              <a:buFont typeface="Arial" panose="020B0604020202020204" pitchFamily="34" charset="0"/>
              <a:buChar char="•"/>
            </a:pP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TEST: Text Prototype Aligned Embedding to Activate LLM's Ability for Time Series</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ICLR 2024</a:t>
            </a:r>
            <a:endPar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6" name="圆角矩形 5">
            <a:extLst>
              <a:ext uri="{FF2B5EF4-FFF2-40B4-BE49-F238E27FC236}">
                <a16:creationId xmlns:a16="http://schemas.microsoft.com/office/drawing/2014/main" id="{837A3079-383F-9277-1210-07CD08FF4CA0}"/>
              </a:ext>
            </a:extLst>
          </p:cNvPr>
          <p:cNvSpPr/>
          <p:nvPr/>
        </p:nvSpPr>
        <p:spPr>
          <a:xfrm>
            <a:off x="527220" y="3687404"/>
            <a:ext cx="11335480" cy="885263"/>
          </a:xfrm>
          <a:prstGeom prst="roundRect">
            <a:avLst>
              <a:gd name="adj" fmla="val 3057"/>
            </a:avLst>
          </a:prstGeom>
          <a:solidFill>
            <a:schemeClr val="accent5">
              <a:lumMod val="40000"/>
              <a:lumOff val="60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目前方法使用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LLM</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的序列建模能力来提升时间序列的学习效果</a:t>
            </a: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buFont typeface="Arial" panose="020B0604020202020204" pitchFamily="34" charset="0"/>
              <a:buChar char="•"/>
            </a:pP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但忽略了时间序列之间的空间相关性，如何利用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LLM</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时，同时考虑时空特性</a:t>
            </a: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7" name="圆角矩形 6">
            <a:extLst>
              <a:ext uri="{FF2B5EF4-FFF2-40B4-BE49-F238E27FC236}">
                <a16:creationId xmlns:a16="http://schemas.microsoft.com/office/drawing/2014/main" id="{5C0E35D0-7CA8-0D5D-5252-DE72C109F260}"/>
              </a:ext>
            </a:extLst>
          </p:cNvPr>
          <p:cNvSpPr/>
          <p:nvPr/>
        </p:nvSpPr>
        <p:spPr>
          <a:xfrm>
            <a:off x="527222" y="945300"/>
            <a:ext cx="11335480" cy="581421"/>
          </a:xfrm>
          <a:prstGeom prst="roundRect">
            <a:avLst>
              <a:gd name="adj" fmla="val 3057"/>
            </a:avLst>
          </a:prstGeom>
          <a:solidFill>
            <a:schemeClr val="accent2">
              <a:lumMod val="20000"/>
              <a:lumOff val="80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Survey: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Large Models for Time Series and </a:t>
            </a:r>
            <a:r>
              <a:rPr kumimoji="1" lang="en-US" altLang="zh-CN" dirty="0" err="1">
                <a:solidFill>
                  <a:schemeClr val="accent1"/>
                </a:solidFill>
                <a:latin typeface="Calibri" panose="020F0502020204030204" pitchFamily="34" charset="0"/>
                <a:ea typeface="Microsoft YaHei" panose="020B0503020204020204" pitchFamily="34" charset="-122"/>
                <a:cs typeface="Calibri" panose="020F0502020204030204" pitchFamily="34" charset="0"/>
              </a:rPr>
              <a:t>Spatio</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-Temporal Data: A Survey and Outlook</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err="1">
                <a:solidFill>
                  <a:schemeClr val="tx1"/>
                </a:solidFill>
                <a:latin typeface="Calibri" panose="020F0502020204030204" pitchFamily="34" charset="0"/>
                <a:ea typeface="Microsoft YaHei" panose="020B0503020204020204" pitchFamily="34" charset="-122"/>
                <a:cs typeface="Calibri" panose="020F0502020204030204" pitchFamily="34" charset="0"/>
              </a:rPr>
              <a:t>Arxiv</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2023.10</a:t>
            </a:r>
            <a:endPar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8" name="圆角矩形 7">
            <a:extLst>
              <a:ext uri="{FF2B5EF4-FFF2-40B4-BE49-F238E27FC236}">
                <a16:creationId xmlns:a16="http://schemas.microsoft.com/office/drawing/2014/main" id="{E9A7D172-0B47-C30D-74D3-7D805DD981F7}"/>
              </a:ext>
            </a:extLst>
          </p:cNvPr>
          <p:cNvSpPr/>
          <p:nvPr/>
        </p:nvSpPr>
        <p:spPr>
          <a:xfrm>
            <a:off x="527220" y="4760592"/>
            <a:ext cx="11335480" cy="1340697"/>
          </a:xfrm>
          <a:prstGeom prst="roundRect">
            <a:avLst>
              <a:gd name="adj" fmla="val 3057"/>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en-US" altLang="zh-CN" dirty="0" err="1">
                <a:solidFill>
                  <a:schemeClr val="accent1"/>
                </a:solidFill>
                <a:latin typeface="Calibri" panose="020F0502020204030204" pitchFamily="34" charset="0"/>
                <a:ea typeface="Microsoft YaHei" panose="020B0503020204020204" pitchFamily="34" charset="-122"/>
                <a:cs typeface="Calibri" panose="020F0502020204030204" pitchFamily="34" charset="0"/>
              </a:rPr>
              <a:t>Spatio</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-Temporal Graph Learning with Large Language Model</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ICLR 2024</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Reject</a:t>
            </a:r>
            <a:endParaRPr kumimoji="1" lang="en-US" altLang="zh-CN" dirty="0">
              <a:solidFill>
                <a:schemeClr val="accent1"/>
              </a:solidFill>
              <a:ea typeface="Microsoft YaHei" panose="020B0503020204020204" pitchFamily="34" charset="-122"/>
            </a:endParaRPr>
          </a:p>
          <a:p>
            <a:pPr marL="342900" indent="-342900">
              <a:lnSpc>
                <a:spcPct val="125000"/>
              </a:lnSpc>
              <a:buFont typeface="Arial" panose="020B0604020202020204" pitchFamily="34" charset="0"/>
              <a:buChar char="•"/>
            </a:pPr>
            <a:r>
              <a:rPr kumimoji="1" lang="en-US" altLang="zh-CN" dirty="0">
                <a:solidFill>
                  <a:schemeClr val="accent1"/>
                </a:solidFill>
                <a:ea typeface="Microsoft YaHei" panose="020B0503020204020204" pitchFamily="34" charset="-122"/>
              </a:rPr>
              <a:t>Spatial-Temporal Large Language Model for Traffic Prediction</a:t>
            </a:r>
            <a:r>
              <a:rPr kumimoji="1" lang="en-US" altLang="zh-CN" dirty="0">
                <a:solidFill>
                  <a:schemeClr val="tx1"/>
                </a:solidFill>
                <a:ea typeface="Microsoft YaHei" panose="020B0503020204020204" pitchFamily="34" charset="-122"/>
              </a:rPr>
              <a:t>. </a:t>
            </a:r>
            <a:r>
              <a:rPr kumimoji="1" lang="en-US" altLang="zh-CN" dirty="0" err="1">
                <a:solidFill>
                  <a:schemeClr val="tx1"/>
                </a:solidFill>
                <a:ea typeface="Microsoft YaHei" panose="020B0503020204020204" pitchFamily="34" charset="-122"/>
              </a:rPr>
              <a:t>Arxiv</a:t>
            </a:r>
            <a:r>
              <a:rPr kumimoji="1" lang="en-US" altLang="zh-CN" dirty="0">
                <a:solidFill>
                  <a:schemeClr val="tx1"/>
                </a:solidFill>
                <a:ea typeface="Microsoft YaHei" panose="020B0503020204020204" pitchFamily="34" charset="-122"/>
              </a:rPr>
              <a:t> 2024.01</a:t>
            </a:r>
          </a:p>
          <a:p>
            <a:pPr marL="342900" indent="-342900">
              <a:lnSpc>
                <a:spcPct val="125000"/>
              </a:lnSpc>
              <a:buFont typeface="Arial" panose="020B0604020202020204" pitchFamily="34" charset="0"/>
              <a:buChar char="•"/>
            </a:pPr>
            <a:r>
              <a:rPr kumimoji="1" lang="en-US" altLang="zh-CN" dirty="0">
                <a:solidFill>
                  <a:schemeClr val="accent1"/>
                </a:solidFill>
                <a:ea typeface="Microsoft YaHei" panose="020B0503020204020204" pitchFamily="34" charset="-122"/>
              </a:rPr>
              <a:t>GATGPT: A Pre-trained Large Language Model with Graph Attention Network for Spatiotemporal Imputation</a:t>
            </a:r>
            <a:r>
              <a:rPr kumimoji="1" lang="en-US" altLang="zh-CN" dirty="0">
                <a:solidFill>
                  <a:schemeClr val="tx1"/>
                </a:solidFill>
                <a:ea typeface="Microsoft YaHei" panose="020B0503020204020204" pitchFamily="34" charset="-122"/>
              </a:rPr>
              <a:t>. </a:t>
            </a:r>
            <a:r>
              <a:rPr kumimoji="1" lang="en-US" altLang="zh-CN" dirty="0" err="1">
                <a:solidFill>
                  <a:schemeClr val="tx1"/>
                </a:solidFill>
                <a:ea typeface="Microsoft YaHei" panose="020B0503020204020204" pitchFamily="34" charset="-122"/>
              </a:rPr>
              <a:t>Arxiv</a:t>
            </a:r>
            <a:r>
              <a:rPr kumimoji="1" lang="en-US" altLang="zh-CN" dirty="0">
                <a:solidFill>
                  <a:schemeClr val="tx1"/>
                </a:solidFill>
                <a:ea typeface="Microsoft YaHei" panose="020B0503020204020204" pitchFamily="34" charset="-122"/>
              </a:rPr>
              <a:t> 2023.11</a:t>
            </a:r>
          </a:p>
        </p:txBody>
      </p:sp>
    </p:spTree>
    <p:extLst>
      <p:ext uri="{BB962C8B-B14F-4D97-AF65-F5344CB8AC3E}">
        <p14:creationId xmlns:p14="http://schemas.microsoft.com/office/powerpoint/2010/main" val="1035634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27</a:t>
            </a:fld>
            <a:endParaRPr lang="zh-CN" altLang="en-US"/>
          </a:p>
        </p:txBody>
      </p:sp>
    </p:spTree>
    <p:extLst>
      <p:ext uri="{BB962C8B-B14F-4D97-AF65-F5344CB8AC3E}">
        <p14:creationId xmlns:p14="http://schemas.microsoft.com/office/powerpoint/2010/main" val="97549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31EE8D-690D-60D0-CECD-D877479EA31B}"/>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 name="标题 2">
            <a:extLst>
              <a:ext uri="{FF2B5EF4-FFF2-40B4-BE49-F238E27FC236}">
                <a16:creationId xmlns:a16="http://schemas.microsoft.com/office/drawing/2014/main" id="{F9CC7B90-DBDC-B1EA-AAD1-CCCCA9BD81B0}"/>
              </a:ext>
            </a:extLst>
          </p:cNvPr>
          <p:cNvSpPr>
            <a:spLocks noGrp="1"/>
          </p:cNvSpPr>
          <p:nvPr>
            <p:ph type="title"/>
          </p:nvPr>
        </p:nvSpPr>
        <p:spPr/>
        <p:txBody>
          <a:bodyPr/>
          <a:lstStyle/>
          <a:p>
            <a:r>
              <a:rPr kumimoji="1" lang="zh-CN" altLang="en-US" dirty="0"/>
              <a:t>时空图数据</a:t>
            </a:r>
          </a:p>
        </p:txBody>
      </p:sp>
      <p:grpSp>
        <p:nvGrpSpPr>
          <p:cNvPr id="5" name="组合 4">
            <a:extLst>
              <a:ext uri="{FF2B5EF4-FFF2-40B4-BE49-F238E27FC236}">
                <a16:creationId xmlns:a16="http://schemas.microsoft.com/office/drawing/2014/main" id="{E92F54B1-4445-5F42-DB8E-B474F0E180F8}"/>
              </a:ext>
            </a:extLst>
          </p:cNvPr>
          <p:cNvGrpSpPr/>
          <p:nvPr/>
        </p:nvGrpSpPr>
        <p:grpSpPr>
          <a:xfrm>
            <a:off x="1076803" y="1012765"/>
            <a:ext cx="2727172" cy="2451351"/>
            <a:chOff x="1069165" y="3234498"/>
            <a:chExt cx="3319348" cy="2983635"/>
          </a:xfrm>
        </p:grpSpPr>
        <p:pic>
          <p:nvPicPr>
            <p:cNvPr id="6" name="图片 5">
              <a:extLst>
                <a:ext uri="{FF2B5EF4-FFF2-40B4-BE49-F238E27FC236}">
                  <a16:creationId xmlns:a16="http://schemas.microsoft.com/office/drawing/2014/main" id="{26DA8E37-E317-AB04-9599-F5436E1667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9165" y="3234498"/>
              <a:ext cx="3319348" cy="2388716"/>
            </a:xfrm>
            <a:prstGeom prst="rect">
              <a:avLst/>
            </a:prstGeom>
          </p:spPr>
        </p:pic>
        <p:sp>
          <p:nvSpPr>
            <p:cNvPr id="7" name="矩形 6">
              <a:extLst>
                <a:ext uri="{FF2B5EF4-FFF2-40B4-BE49-F238E27FC236}">
                  <a16:creationId xmlns:a16="http://schemas.microsoft.com/office/drawing/2014/main" id="{5E00A7B2-9DB8-C4DC-3168-BB19B07CBBEC}"/>
                </a:ext>
              </a:extLst>
            </p:cNvPr>
            <p:cNvSpPr/>
            <p:nvPr/>
          </p:nvSpPr>
          <p:spPr>
            <a:xfrm>
              <a:off x="1631085" y="5694913"/>
              <a:ext cx="2195508" cy="52322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微软雅黑" panose="020B0503020204020204" pitchFamily="34" charset="-122"/>
                  <a:ea typeface="微软雅黑" panose="020B0503020204020204" pitchFamily="34" charset="-122"/>
                  <a:cs typeface="Open Sans" pitchFamily="2" charset="0"/>
                </a:rPr>
                <a:t>道路网络</a:t>
              </a:r>
            </a:p>
          </p:txBody>
        </p:sp>
      </p:grpSp>
      <p:grpSp>
        <p:nvGrpSpPr>
          <p:cNvPr id="9" name="组合 8">
            <a:extLst>
              <a:ext uri="{FF2B5EF4-FFF2-40B4-BE49-F238E27FC236}">
                <a16:creationId xmlns:a16="http://schemas.microsoft.com/office/drawing/2014/main" id="{A4B4ADE9-E22A-5638-27EA-93A84FFD094F}"/>
              </a:ext>
            </a:extLst>
          </p:cNvPr>
          <p:cNvGrpSpPr/>
          <p:nvPr/>
        </p:nvGrpSpPr>
        <p:grpSpPr>
          <a:xfrm>
            <a:off x="1084891" y="3748536"/>
            <a:ext cx="2727172" cy="2451351"/>
            <a:chOff x="6366461" y="2557670"/>
            <a:chExt cx="3319347" cy="2983635"/>
          </a:xfrm>
        </p:grpSpPr>
        <p:pic>
          <p:nvPicPr>
            <p:cNvPr id="4" name="图片 3" descr="图示&#10;&#10;描述已自动生成">
              <a:extLst>
                <a:ext uri="{FF2B5EF4-FFF2-40B4-BE49-F238E27FC236}">
                  <a16:creationId xmlns:a16="http://schemas.microsoft.com/office/drawing/2014/main" id="{A8E52969-0186-7BCD-B575-4195A660E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461" y="2557670"/>
              <a:ext cx="3319347" cy="2388716"/>
            </a:xfrm>
            <a:prstGeom prst="rect">
              <a:avLst/>
            </a:prstGeom>
          </p:spPr>
        </p:pic>
        <p:sp>
          <p:nvSpPr>
            <p:cNvPr id="8" name="矩形 7">
              <a:extLst>
                <a:ext uri="{FF2B5EF4-FFF2-40B4-BE49-F238E27FC236}">
                  <a16:creationId xmlns:a16="http://schemas.microsoft.com/office/drawing/2014/main" id="{CB48A450-FD53-5A5F-5A6B-0789AC464C29}"/>
                </a:ext>
              </a:extLst>
            </p:cNvPr>
            <p:cNvSpPr/>
            <p:nvPr/>
          </p:nvSpPr>
          <p:spPr>
            <a:xfrm>
              <a:off x="6928380" y="5018085"/>
              <a:ext cx="2195508" cy="52322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微软雅黑" panose="020B0503020204020204" pitchFamily="34" charset="-122"/>
                  <a:ea typeface="微软雅黑" panose="020B0503020204020204" pitchFamily="34" charset="-122"/>
                  <a:cs typeface="Open Sans" pitchFamily="2" charset="0"/>
                </a:rPr>
                <a:t>电力网络</a:t>
              </a:r>
            </a:p>
          </p:txBody>
        </p:sp>
      </p:grpSp>
      <p:grpSp>
        <p:nvGrpSpPr>
          <p:cNvPr id="12" name="组合 11">
            <a:extLst>
              <a:ext uri="{FF2B5EF4-FFF2-40B4-BE49-F238E27FC236}">
                <a16:creationId xmlns:a16="http://schemas.microsoft.com/office/drawing/2014/main" id="{9E41DF4E-463A-97BD-1C2D-489468C25338}"/>
              </a:ext>
            </a:extLst>
          </p:cNvPr>
          <p:cNvGrpSpPr/>
          <p:nvPr/>
        </p:nvGrpSpPr>
        <p:grpSpPr>
          <a:xfrm>
            <a:off x="5381566" y="2521064"/>
            <a:ext cx="2426009" cy="2538395"/>
            <a:chOff x="4790171" y="1991425"/>
            <a:chExt cx="1969304" cy="2060533"/>
          </a:xfrm>
        </p:grpSpPr>
        <p:cxnSp>
          <p:nvCxnSpPr>
            <p:cNvPr id="13" name="直线连接符 12">
              <a:extLst>
                <a:ext uri="{FF2B5EF4-FFF2-40B4-BE49-F238E27FC236}">
                  <a16:creationId xmlns:a16="http://schemas.microsoft.com/office/drawing/2014/main" id="{58D2CF0A-364E-F66A-9EC2-B70E6338C50B}"/>
                </a:ext>
              </a:extLst>
            </p:cNvPr>
            <p:cNvCxnSpPr>
              <a:cxnSpLocks/>
              <a:stCxn id="19" idx="4"/>
              <a:endCxn id="33" idx="0"/>
            </p:cNvCxnSpPr>
            <p:nvPr/>
          </p:nvCxnSpPr>
          <p:spPr>
            <a:xfrm flipH="1">
              <a:off x="6642062" y="2781322"/>
              <a:ext cx="1" cy="410732"/>
            </a:xfrm>
            <a:prstGeom prst="line">
              <a:avLst/>
            </a:prstGeom>
          </p:spPr>
          <p:style>
            <a:lnRef idx="2">
              <a:schemeClr val="accent3"/>
            </a:lnRef>
            <a:fillRef idx="0">
              <a:schemeClr val="accent3"/>
            </a:fillRef>
            <a:effectRef idx="1">
              <a:schemeClr val="accent3"/>
            </a:effectRef>
            <a:fontRef idx="minor">
              <a:schemeClr val="tx1"/>
            </a:fontRef>
          </p:style>
        </p:cxnSp>
        <p:grpSp>
          <p:nvGrpSpPr>
            <p:cNvPr id="14" name="组合 13">
              <a:extLst>
                <a:ext uri="{FF2B5EF4-FFF2-40B4-BE49-F238E27FC236}">
                  <a16:creationId xmlns:a16="http://schemas.microsoft.com/office/drawing/2014/main" id="{F6D45DF3-163D-7A34-0B75-B58508B8832B}"/>
                </a:ext>
              </a:extLst>
            </p:cNvPr>
            <p:cNvGrpSpPr/>
            <p:nvPr/>
          </p:nvGrpSpPr>
          <p:grpSpPr>
            <a:xfrm>
              <a:off x="4790171" y="1991425"/>
              <a:ext cx="1969304" cy="2060533"/>
              <a:chOff x="6232589" y="1683905"/>
              <a:chExt cx="1512862" cy="1582946"/>
            </a:xfrm>
          </p:grpSpPr>
          <p:sp>
            <p:nvSpPr>
              <p:cNvPr id="15" name="椭圆 14">
                <a:extLst>
                  <a:ext uri="{FF2B5EF4-FFF2-40B4-BE49-F238E27FC236}">
                    <a16:creationId xmlns:a16="http://schemas.microsoft.com/office/drawing/2014/main" id="{53BC0405-3889-C49D-DB8C-802308BA2164}"/>
                  </a:ext>
                </a:extLst>
              </p:cNvPr>
              <p:cNvSpPr/>
              <p:nvPr/>
            </p:nvSpPr>
            <p:spPr>
              <a:xfrm>
                <a:off x="6680387" y="1683905"/>
                <a:ext cx="180397" cy="180397"/>
              </a:xfrm>
              <a:prstGeom prst="ellipse">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E5A83A7-8E37-7E4F-0701-74B78AE0F149}"/>
                  </a:ext>
                </a:extLst>
              </p:cNvPr>
              <p:cNvSpPr/>
              <p:nvPr/>
            </p:nvSpPr>
            <p:spPr>
              <a:xfrm>
                <a:off x="6789106" y="2200523"/>
                <a:ext cx="180397" cy="180397"/>
              </a:xfrm>
              <a:prstGeom prst="ellipse">
                <a:avLst/>
              </a:prstGeom>
              <a:solidFill>
                <a:schemeClr val="accent4">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0E2E575C-BDB1-8A6F-867C-079869C21FF0}"/>
                  </a:ext>
                </a:extLst>
              </p:cNvPr>
              <p:cNvSpPr/>
              <p:nvPr/>
            </p:nvSpPr>
            <p:spPr>
              <a:xfrm>
                <a:off x="7186854" y="2423446"/>
                <a:ext cx="180397" cy="180397"/>
              </a:xfrm>
              <a:prstGeom prst="ellipse">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405CC61D-BF01-0F6A-8FAF-02A0382A21FB}"/>
                  </a:ext>
                </a:extLst>
              </p:cNvPr>
              <p:cNvSpPr/>
              <p:nvPr/>
            </p:nvSpPr>
            <p:spPr>
              <a:xfrm>
                <a:off x="7506504" y="1712285"/>
                <a:ext cx="180397" cy="180397"/>
              </a:xfrm>
              <a:prstGeom prst="ellipse">
                <a:avLst/>
              </a:prstGeom>
              <a:solidFill>
                <a:schemeClr val="accent4">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07967A00-892E-BD6F-F136-BFC07D1670EE}"/>
                  </a:ext>
                </a:extLst>
              </p:cNvPr>
              <p:cNvSpPr/>
              <p:nvPr/>
            </p:nvSpPr>
            <p:spPr>
              <a:xfrm>
                <a:off x="7565054" y="2110324"/>
                <a:ext cx="180397" cy="180397"/>
              </a:xfrm>
              <a:prstGeom prst="ellipse">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4A736A34-2D79-F786-8AFF-3159AA62CBB3}"/>
                  </a:ext>
                </a:extLst>
              </p:cNvPr>
              <p:cNvSpPr/>
              <p:nvPr/>
            </p:nvSpPr>
            <p:spPr>
              <a:xfrm>
                <a:off x="7248018" y="2020125"/>
                <a:ext cx="180397" cy="180397"/>
              </a:xfrm>
              <a:prstGeom prst="ellipse">
                <a:avLst/>
              </a:prstGeom>
              <a:solidFill>
                <a:srgbClr val="DAE8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950F7C68-8729-1B6B-DAB6-B1DD5D2F8A51}"/>
                  </a:ext>
                </a:extLst>
              </p:cNvPr>
              <p:cNvSpPr/>
              <p:nvPr/>
            </p:nvSpPr>
            <p:spPr>
              <a:xfrm>
                <a:off x="6450346" y="2073162"/>
                <a:ext cx="180397" cy="180397"/>
              </a:xfrm>
              <a:prstGeom prst="ellipse">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34868B38-B823-9BCE-72F7-F32802725230}"/>
                  </a:ext>
                </a:extLst>
              </p:cNvPr>
              <p:cNvCxnSpPr>
                <a:stCxn id="15" idx="6"/>
                <a:endCxn id="18" idx="2"/>
              </p:cNvCxnSpPr>
              <p:nvPr/>
            </p:nvCxnSpPr>
            <p:spPr>
              <a:xfrm>
                <a:off x="6860785" y="1774104"/>
                <a:ext cx="645719" cy="28380"/>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直线连接符 22">
                <a:extLst>
                  <a:ext uri="{FF2B5EF4-FFF2-40B4-BE49-F238E27FC236}">
                    <a16:creationId xmlns:a16="http://schemas.microsoft.com/office/drawing/2014/main" id="{B51BBDAF-9965-EA18-D753-7ADA1869FFDF}"/>
                  </a:ext>
                </a:extLst>
              </p:cNvPr>
              <p:cNvCxnSpPr>
                <a:cxnSpLocks/>
                <a:stCxn id="18" idx="4"/>
                <a:endCxn id="20" idx="7"/>
              </p:cNvCxnSpPr>
              <p:nvPr/>
            </p:nvCxnSpPr>
            <p:spPr>
              <a:xfrm flipH="1">
                <a:off x="7401997" y="1892683"/>
                <a:ext cx="194705" cy="153861"/>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直线连接符 23">
                <a:extLst>
                  <a:ext uri="{FF2B5EF4-FFF2-40B4-BE49-F238E27FC236}">
                    <a16:creationId xmlns:a16="http://schemas.microsoft.com/office/drawing/2014/main" id="{F9C8AEDF-CB3A-D2EA-B6ED-6CC55CE7D360}"/>
                  </a:ext>
                </a:extLst>
              </p:cNvPr>
              <p:cNvCxnSpPr>
                <a:cxnSpLocks/>
                <a:stCxn id="18" idx="5"/>
                <a:endCxn id="19" idx="0"/>
              </p:cNvCxnSpPr>
              <p:nvPr/>
            </p:nvCxnSpPr>
            <p:spPr>
              <a:xfrm flipH="1">
                <a:off x="7655253" y="1866264"/>
                <a:ext cx="5230" cy="24406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直线连接符 24">
                <a:extLst>
                  <a:ext uri="{FF2B5EF4-FFF2-40B4-BE49-F238E27FC236}">
                    <a16:creationId xmlns:a16="http://schemas.microsoft.com/office/drawing/2014/main" id="{B0455673-9304-458C-947B-8A5A98E39E4E}"/>
                  </a:ext>
                </a:extLst>
              </p:cNvPr>
              <p:cNvCxnSpPr>
                <a:cxnSpLocks/>
                <a:stCxn id="20" idx="3"/>
                <a:endCxn id="16" idx="6"/>
              </p:cNvCxnSpPr>
              <p:nvPr/>
            </p:nvCxnSpPr>
            <p:spPr>
              <a:xfrm flipH="1">
                <a:off x="6969504" y="2174104"/>
                <a:ext cx="304933" cy="116617"/>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直线连接符 25">
                <a:extLst>
                  <a:ext uri="{FF2B5EF4-FFF2-40B4-BE49-F238E27FC236}">
                    <a16:creationId xmlns:a16="http://schemas.microsoft.com/office/drawing/2014/main" id="{FECABAF1-FB00-145B-19FB-C96AC03ACC98}"/>
                  </a:ext>
                </a:extLst>
              </p:cNvPr>
              <p:cNvCxnSpPr>
                <a:cxnSpLocks/>
                <a:stCxn id="20" idx="4"/>
                <a:endCxn id="17" idx="0"/>
              </p:cNvCxnSpPr>
              <p:nvPr/>
            </p:nvCxnSpPr>
            <p:spPr>
              <a:xfrm flipH="1">
                <a:off x="7277053" y="2200523"/>
                <a:ext cx="61164" cy="222923"/>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直线连接符 26">
                <a:extLst>
                  <a:ext uri="{FF2B5EF4-FFF2-40B4-BE49-F238E27FC236}">
                    <a16:creationId xmlns:a16="http://schemas.microsoft.com/office/drawing/2014/main" id="{C4038DEE-031C-9387-1CE0-CE8045E86528}"/>
                  </a:ext>
                </a:extLst>
              </p:cNvPr>
              <p:cNvCxnSpPr>
                <a:cxnSpLocks/>
                <a:stCxn id="19" idx="3"/>
                <a:endCxn id="17" idx="6"/>
              </p:cNvCxnSpPr>
              <p:nvPr/>
            </p:nvCxnSpPr>
            <p:spPr>
              <a:xfrm flipH="1">
                <a:off x="7367251" y="2264303"/>
                <a:ext cx="224221" cy="249341"/>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直线连接符 27">
                <a:extLst>
                  <a:ext uri="{FF2B5EF4-FFF2-40B4-BE49-F238E27FC236}">
                    <a16:creationId xmlns:a16="http://schemas.microsoft.com/office/drawing/2014/main" id="{3B9798AD-6832-DE6F-897A-EB682ACA56CF}"/>
                  </a:ext>
                </a:extLst>
              </p:cNvPr>
              <p:cNvCxnSpPr>
                <a:cxnSpLocks/>
                <a:stCxn id="15" idx="3"/>
                <a:endCxn id="21" idx="7"/>
              </p:cNvCxnSpPr>
              <p:nvPr/>
            </p:nvCxnSpPr>
            <p:spPr>
              <a:xfrm flipH="1">
                <a:off x="6604325" y="1837884"/>
                <a:ext cx="102480" cy="261697"/>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直线连接符 28">
                <a:extLst>
                  <a:ext uri="{FF2B5EF4-FFF2-40B4-BE49-F238E27FC236}">
                    <a16:creationId xmlns:a16="http://schemas.microsoft.com/office/drawing/2014/main" id="{0A88C689-84FA-4E3F-4024-A468573A7A23}"/>
                  </a:ext>
                </a:extLst>
              </p:cNvPr>
              <p:cNvCxnSpPr>
                <a:cxnSpLocks/>
                <a:stCxn id="21" idx="5"/>
                <a:endCxn id="16" idx="2"/>
              </p:cNvCxnSpPr>
              <p:nvPr/>
            </p:nvCxnSpPr>
            <p:spPr>
              <a:xfrm>
                <a:off x="6604325" y="2227142"/>
                <a:ext cx="184781" cy="63580"/>
              </a:xfrm>
              <a:prstGeom prst="line">
                <a:avLst/>
              </a:prstGeom>
            </p:spPr>
            <p:style>
              <a:lnRef idx="2">
                <a:schemeClr val="accent3"/>
              </a:lnRef>
              <a:fillRef idx="0">
                <a:schemeClr val="accent3"/>
              </a:fillRef>
              <a:effectRef idx="1">
                <a:schemeClr val="accent3"/>
              </a:effectRef>
              <a:fontRef idx="minor">
                <a:schemeClr val="tx1"/>
              </a:fontRef>
            </p:style>
          </p:cxnSp>
          <p:sp>
            <p:nvSpPr>
              <p:cNvPr id="30" name="椭圆 29">
                <a:extLst>
                  <a:ext uri="{FF2B5EF4-FFF2-40B4-BE49-F238E27FC236}">
                    <a16:creationId xmlns:a16="http://schemas.microsoft.com/office/drawing/2014/main" id="{60FD7ABF-9B8F-3F70-A54B-55ACE489BDE8}"/>
                  </a:ext>
                </a:extLst>
              </p:cNvPr>
              <p:cNvSpPr/>
              <p:nvPr/>
            </p:nvSpPr>
            <p:spPr>
              <a:xfrm>
                <a:off x="6232589" y="2518896"/>
                <a:ext cx="180397" cy="180397"/>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523174CD-2DDC-293A-E827-7736D84CFF36}"/>
                  </a:ext>
                </a:extLst>
              </p:cNvPr>
              <p:cNvSpPr/>
              <p:nvPr/>
            </p:nvSpPr>
            <p:spPr>
              <a:xfrm>
                <a:off x="6450346" y="3086454"/>
                <a:ext cx="180397" cy="180397"/>
              </a:xfrm>
              <a:prstGeom prst="ellipse">
                <a:avLst/>
              </a:prstGeom>
              <a:solidFill>
                <a:srgbClr val="FFF3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125EFCB0-CAB8-316F-109E-F8B685C5277B}"/>
                  </a:ext>
                </a:extLst>
              </p:cNvPr>
              <p:cNvSpPr/>
              <p:nvPr/>
            </p:nvSpPr>
            <p:spPr>
              <a:xfrm>
                <a:off x="6941573" y="2841222"/>
                <a:ext cx="180397" cy="180397"/>
              </a:xfrm>
              <a:prstGeom prst="ellipse">
                <a:avLst/>
              </a:prstGeom>
              <a:solidFill>
                <a:schemeClr val="accent5">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65453381-C13A-926A-C485-40B0D069B144}"/>
                  </a:ext>
                </a:extLst>
              </p:cNvPr>
              <p:cNvSpPr/>
              <p:nvPr/>
            </p:nvSpPr>
            <p:spPr>
              <a:xfrm>
                <a:off x="7565053" y="2606254"/>
                <a:ext cx="180397" cy="180397"/>
              </a:xfrm>
              <a:prstGeom prst="ellipse">
                <a:avLst/>
              </a:prstGeom>
              <a:solidFill>
                <a:srgbClr val="FFF3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E891BE47-2FD3-F689-E3B2-C12310E9EF9F}"/>
                  </a:ext>
                </a:extLst>
              </p:cNvPr>
              <p:cNvSpPr/>
              <p:nvPr/>
            </p:nvSpPr>
            <p:spPr>
              <a:xfrm>
                <a:off x="7384656" y="2987223"/>
                <a:ext cx="180397" cy="180397"/>
              </a:xfrm>
              <a:prstGeom prst="ellipse">
                <a:avLst/>
              </a:prstGeom>
              <a:solidFill>
                <a:srgbClr val="FFF3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 name="直线连接符 34">
                <a:extLst>
                  <a:ext uri="{FF2B5EF4-FFF2-40B4-BE49-F238E27FC236}">
                    <a16:creationId xmlns:a16="http://schemas.microsoft.com/office/drawing/2014/main" id="{F4D9CD6A-FA09-44A6-8AC5-C98B1E70349C}"/>
                  </a:ext>
                </a:extLst>
              </p:cNvPr>
              <p:cNvCxnSpPr>
                <a:cxnSpLocks/>
                <a:stCxn id="21" idx="4"/>
                <a:endCxn id="30" idx="0"/>
              </p:cNvCxnSpPr>
              <p:nvPr/>
            </p:nvCxnSpPr>
            <p:spPr>
              <a:xfrm flipH="1">
                <a:off x="6322788" y="2253559"/>
                <a:ext cx="217757" cy="265337"/>
              </a:xfrm>
              <a:prstGeom prst="line">
                <a:avLst/>
              </a:prstGeom>
            </p:spPr>
            <p:style>
              <a:lnRef idx="2">
                <a:schemeClr val="accent3"/>
              </a:lnRef>
              <a:fillRef idx="0">
                <a:schemeClr val="accent3"/>
              </a:fillRef>
              <a:effectRef idx="1">
                <a:schemeClr val="accent3"/>
              </a:effectRef>
              <a:fontRef idx="minor">
                <a:schemeClr val="tx1"/>
              </a:fontRef>
            </p:style>
          </p:cxnSp>
          <p:cxnSp>
            <p:nvCxnSpPr>
              <p:cNvPr id="36" name="直线连接符 35">
                <a:extLst>
                  <a:ext uri="{FF2B5EF4-FFF2-40B4-BE49-F238E27FC236}">
                    <a16:creationId xmlns:a16="http://schemas.microsoft.com/office/drawing/2014/main" id="{ACDEAD88-A044-303F-86ED-BE124EFD9F97}"/>
                  </a:ext>
                </a:extLst>
              </p:cNvPr>
              <p:cNvCxnSpPr>
                <a:cxnSpLocks/>
                <a:stCxn id="16" idx="4"/>
                <a:endCxn id="31" idx="0"/>
              </p:cNvCxnSpPr>
              <p:nvPr/>
            </p:nvCxnSpPr>
            <p:spPr>
              <a:xfrm flipH="1">
                <a:off x="6540545" y="2380920"/>
                <a:ext cx="338760" cy="705534"/>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直线连接符 36">
                <a:extLst>
                  <a:ext uri="{FF2B5EF4-FFF2-40B4-BE49-F238E27FC236}">
                    <a16:creationId xmlns:a16="http://schemas.microsoft.com/office/drawing/2014/main" id="{AFA9937B-883F-CF96-EBA2-856AC29DBFBB}"/>
                  </a:ext>
                </a:extLst>
              </p:cNvPr>
              <p:cNvCxnSpPr>
                <a:cxnSpLocks/>
                <a:stCxn id="31" idx="6"/>
                <a:endCxn id="32" idx="3"/>
              </p:cNvCxnSpPr>
              <p:nvPr/>
            </p:nvCxnSpPr>
            <p:spPr>
              <a:xfrm flipV="1">
                <a:off x="6630743" y="2995200"/>
                <a:ext cx="337249" cy="181453"/>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直线连接符 37">
                <a:extLst>
                  <a:ext uri="{FF2B5EF4-FFF2-40B4-BE49-F238E27FC236}">
                    <a16:creationId xmlns:a16="http://schemas.microsoft.com/office/drawing/2014/main" id="{5EB27F4F-F451-7C19-32BA-46C55667868A}"/>
                  </a:ext>
                </a:extLst>
              </p:cNvPr>
              <p:cNvCxnSpPr>
                <a:cxnSpLocks/>
                <a:stCxn id="32" idx="6"/>
                <a:endCxn id="17" idx="3"/>
              </p:cNvCxnSpPr>
              <p:nvPr/>
            </p:nvCxnSpPr>
            <p:spPr>
              <a:xfrm flipV="1">
                <a:off x="7121970" y="2577424"/>
                <a:ext cx="91303" cy="353997"/>
              </a:xfrm>
              <a:prstGeom prst="line">
                <a:avLst/>
              </a:prstGeom>
            </p:spPr>
            <p:style>
              <a:lnRef idx="2">
                <a:schemeClr val="accent3"/>
              </a:lnRef>
              <a:fillRef idx="0">
                <a:schemeClr val="accent3"/>
              </a:fillRef>
              <a:effectRef idx="1">
                <a:schemeClr val="accent3"/>
              </a:effectRef>
              <a:fontRef idx="minor">
                <a:schemeClr val="tx1"/>
              </a:fontRef>
            </p:style>
          </p:cxnSp>
          <p:cxnSp>
            <p:nvCxnSpPr>
              <p:cNvPr id="39" name="直线连接符 38">
                <a:extLst>
                  <a:ext uri="{FF2B5EF4-FFF2-40B4-BE49-F238E27FC236}">
                    <a16:creationId xmlns:a16="http://schemas.microsoft.com/office/drawing/2014/main" id="{30C9E16F-DF53-A1F2-37C5-1D506042C983}"/>
                  </a:ext>
                </a:extLst>
              </p:cNvPr>
              <p:cNvCxnSpPr>
                <a:cxnSpLocks/>
                <a:stCxn id="32" idx="0"/>
                <a:endCxn id="16" idx="5"/>
              </p:cNvCxnSpPr>
              <p:nvPr/>
            </p:nvCxnSpPr>
            <p:spPr>
              <a:xfrm flipH="1" flipV="1">
                <a:off x="6943084" y="2354501"/>
                <a:ext cx="88688" cy="486721"/>
              </a:xfrm>
              <a:prstGeom prst="line">
                <a:avLst/>
              </a:prstGeom>
            </p:spPr>
            <p:style>
              <a:lnRef idx="2">
                <a:schemeClr val="accent3"/>
              </a:lnRef>
              <a:fillRef idx="0">
                <a:schemeClr val="accent3"/>
              </a:fillRef>
              <a:effectRef idx="1">
                <a:schemeClr val="accent3"/>
              </a:effectRef>
              <a:fontRef idx="minor">
                <a:schemeClr val="tx1"/>
              </a:fontRef>
            </p:style>
          </p:cxnSp>
          <p:cxnSp>
            <p:nvCxnSpPr>
              <p:cNvPr id="40" name="直线连接符 39">
                <a:extLst>
                  <a:ext uri="{FF2B5EF4-FFF2-40B4-BE49-F238E27FC236}">
                    <a16:creationId xmlns:a16="http://schemas.microsoft.com/office/drawing/2014/main" id="{0AE8DC3E-EB90-5888-898B-472834E9F7D3}"/>
                  </a:ext>
                </a:extLst>
              </p:cNvPr>
              <p:cNvCxnSpPr>
                <a:cxnSpLocks/>
                <a:stCxn id="17" idx="5"/>
                <a:endCxn id="34" idx="0"/>
              </p:cNvCxnSpPr>
              <p:nvPr/>
            </p:nvCxnSpPr>
            <p:spPr>
              <a:xfrm>
                <a:off x="7340832" y="2577424"/>
                <a:ext cx="134023" cy="409799"/>
              </a:xfrm>
              <a:prstGeom prst="line">
                <a:avLst/>
              </a:prstGeom>
            </p:spPr>
            <p:style>
              <a:lnRef idx="2">
                <a:schemeClr val="accent3"/>
              </a:lnRef>
              <a:fillRef idx="0">
                <a:schemeClr val="accent3"/>
              </a:fillRef>
              <a:effectRef idx="1">
                <a:schemeClr val="accent3"/>
              </a:effectRef>
              <a:fontRef idx="minor">
                <a:schemeClr val="tx1"/>
              </a:fontRef>
            </p:style>
          </p:cxnSp>
        </p:grpSp>
      </p:grpSp>
      <p:sp>
        <p:nvSpPr>
          <p:cNvPr id="49" name="文本框 48">
            <a:extLst>
              <a:ext uri="{FF2B5EF4-FFF2-40B4-BE49-F238E27FC236}">
                <a16:creationId xmlns:a16="http://schemas.microsoft.com/office/drawing/2014/main" id="{59E226E3-C969-6BFD-7D06-8648E3E4B072}"/>
              </a:ext>
            </a:extLst>
          </p:cNvPr>
          <p:cNvSpPr txBox="1"/>
          <p:nvPr/>
        </p:nvSpPr>
        <p:spPr>
          <a:xfrm>
            <a:off x="9546680" y="1761816"/>
            <a:ext cx="1107996" cy="369332"/>
          </a:xfrm>
          <a:prstGeom prst="rect">
            <a:avLst/>
          </a:prstGeom>
          <a:noFill/>
        </p:spPr>
        <p:txBody>
          <a:bodyPr wrap="none" rtlCol="0">
            <a:spAutoFit/>
          </a:bodyPr>
          <a:lstStyle/>
          <a:p>
            <a:pPr algn="l"/>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节点属性</a:t>
            </a:r>
          </a:p>
        </p:txBody>
      </p:sp>
      <p:grpSp>
        <p:nvGrpSpPr>
          <p:cNvPr id="57" name="组合 56">
            <a:extLst>
              <a:ext uri="{FF2B5EF4-FFF2-40B4-BE49-F238E27FC236}">
                <a16:creationId xmlns:a16="http://schemas.microsoft.com/office/drawing/2014/main" id="{C0B312AC-D9E0-DFF7-5326-E76E5AEA3825}"/>
              </a:ext>
            </a:extLst>
          </p:cNvPr>
          <p:cNvGrpSpPr/>
          <p:nvPr/>
        </p:nvGrpSpPr>
        <p:grpSpPr>
          <a:xfrm>
            <a:off x="8923172" y="2206184"/>
            <a:ext cx="2300421" cy="3096398"/>
            <a:chOff x="4875247" y="1787856"/>
            <a:chExt cx="1843227" cy="2481009"/>
          </a:xfrm>
        </p:grpSpPr>
        <p:sp>
          <p:nvSpPr>
            <p:cNvPr id="41" name="圆角矩形 40">
              <a:extLst>
                <a:ext uri="{FF2B5EF4-FFF2-40B4-BE49-F238E27FC236}">
                  <a16:creationId xmlns:a16="http://schemas.microsoft.com/office/drawing/2014/main" id="{6DAB4217-BF68-A3C0-F65B-3B6EBE6D9458}"/>
                </a:ext>
              </a:extLst>
            </p:cNvPr>
            <p:cNvSpPr/>
            <p:nvPr/>
          </p:nvSpPr>
          <p:spPr>
            <a:xfrm>
              <a:off x="4875247" y="1787856"/>
              <a:ext cx="1843227" cy="2481009"/>
            </a:xfrm>
            <a:prstGeom prst="roundRect">
              <a:avLst>
                <a:gd name="adj" fmla="val 639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a16="http://schemas.microsoft.com/office/drawing/2014/main" id="{458D87DA-5CE9-E4C3-5A58-E4A98079CA0C}"/>
                </a:ext>
              </a:extLst>
            </p:cNvPr>
            <p:cNvSpPr/>
            <p:nvPr/>
          </p:nvSpPr>
          <p:spPr>
            <a:xfrm>
              <a:off x="4993370" y="1900011"/>
              <a:ext cx="1650723" cy="310643"/>
            </a:xfrm>
            <a:prstGeom prst="roundRect">
              <a:avLst/>
            </a:prstGeom>
            <a:solidFill>
              <a:schemeClr val="accent3">
                <a:lumMod val="20000"/>
                <a:lumOff val="8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圆角矩形 42">
              <a:extLst>
                <a:ext uri="{FF2B5EF4-FFF2-40B4-BE49-F238E27FC236}">
                  <a16:creationId xmlns:a16="http://schemas.microsoft.com/office/drawing/2014/main" id="{9FB24EC4-7709-5FD2-3827-34463C630687}"/>
                </a:ext>
              </a:extLst>
            </p:cNvPr>
            <p:cNvSpPr/>
            <p:nvPr/>
          </p:nvSpPr>
          <p:spPr>
            <a:xfrm>
              <a:off x="4993370" y="2284236"/>
              <a:ext cx="1650723" cy="310643"/>
            </a:xfrm>
            <a:prstGeom prst="roundRect">
              <a:avLst/>
            </a:prstGeom>
            <a:solidFill>
              <a:schemeClr val="accent3">
                <a:lumMod val="20000"/>
                <a:lumOff val="8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圆角矩形 43">
              <a:extLst>
                <a:ext uri="{FF2B5EF4-FFF2-40B4-BE49-F238E27FC236}">
                  <a16:creationId xmlns:a16="http://schemas.microsoft.com/office/drawing/2014/main" id="{6A1375CF-6D13-7E82-B94D-D09C84C8449F}"/>
                </a:ext>
              </a:extLst>
            </p:cNvPr>
            <p:cNvSpPr/>
            <p:nvPr/>
          </p:nvSpPr>
          <p:spPr>
            <a:xfrm>
              <a:off x="4987577" y="2665278"/>
              <a:ext cx="1650723" cy="310643"/>
            </a:xfrm>
            <a:prstGeom prst="roundRect">
              <a:avLst/>
            </a:prstGeom>
            <a:solidFill>
              <a:schemeClr val="accent3">
                <a:lumMod val="20000"/>
                <a:lumOff val="8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圆角矩形 44">
              <a:extLst>
                <a:ext uri="{FF2B5EF4-FFF2-40B4-BE49-F238E27FC236}">
                  <a16:creationId xmlns:a16="http://schemas.microsoft.com/office/drawing/2014/main" id="{56C040D5-AB51-8405-E1F5-772E6BDED0E3}"/>
                </a:ext>
              </a:extLst>
            </p:cNvPr>
            <p:cNvSpPr/>
            <p:nvPr/>
          </p:nvSpPr>
          <p:spPr>
            <a:xfrm>
              <a:off x="4987158" y="3047884"/>
              <a:ext cx="1650723" cy="310643"/>
            </a:xfrm>
            <a:prstGeom prst="roundRect">
              <a:avLst/>
            </a:prstGeom>
            <a:solidFill>
              <a:schemeClr val="accent3">
                <a:lumMod val="20000"/>
                <a:lumOff val="8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圆角矩形 45">
              <a:extLst>
                <a:ext uri="{FF2B5EF4-FFF2-40B4-BE49-F238E27FC236}">
                  <a16:creationId xmlns:a16="http://schemas.microsoft.com/office/drawing/2014/main" id="{8FE5D1E6-E752-3863-498F-484ABEAE9AC3}"/>
                </a:ext>
              </a:extLst>
            </p:cNvPr>
            <p:cNvSpPr/>
            <p:nvPr/>
          </p:nvSpPr>
          <p:spPr>
            <a:xfrm>
              <a:off x="4987158" y="3732574"/>
              <a:ext cx="1650723" cy="310643"/>
            </a:xfrm>
            <a:prstGeom prst="roundRect">
              <a:avLst/>
            </a:prstGeom>
            <a:solidFill>
              <a:schemeClr val="accent3">
                <a:lumMod val="20000"/>
                <a:lumOff val="8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a:extLst>
                <a:ext uri="{FF2B5EF4-FFF2-40B4-BE49-F238E27FC236}">
                  <a16:creationId xmlns:a16="http://schemas.microsoft.com/office/drawing/2014/main" id="{5B673F2B-2922-F6DC-ADE5-6CC40E727624}"/>
                </a:ext>
              </a:extLst>
            </p:cNvPr>
            <p:cNvSpPr txBox="1"/>
            <p:nvPr/>
          </p:nvSpPr>
          <p:spPr>
            <a:xfrm>
              <a:off x="5532911" y="3352458"/>
              <a:ext cx="950196" cy="369332"/>
            </a:xfrm>
            <a:prstGeom prst="rect">
              <a:avLst/>
            </a:prstGeom>
            <a:noFill/>
          </p:spPr>
          <p:txBody>
            <a:bodyPr wrap="square" rtlCol="0">
              <a:spAutoFit/>
            </a:bodyPr>
            <a:lstStyle/>
            <a:p>
              <a:pPr algn="l"/>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51" name="任意形状 50">
              <a:extLst>
                <a:ext uri="{FF2B5EF4-FFF2-40B4-BE49-F238E27FC236}">
                  <a16:creationId xmlns:a16="http://schemas.microsoft.com/office/drawing/2014/main" id="{85DC0607-9436-399C-6D13-20BF001A38FB}"/>
                </a:ext>
              </a:extLst>
            </p:cNvPr>
            <p:cNvSpPr/>
            <p:nvPr/>
          </p:nvSpPr>
          <p:spPr>
            <a:xfrm>
              <a:off x="5165633" y="1924734"/>
              <a:ext cx="1293771" cy="261196"/>
            </a:xfrm>
            <a:custGeom>
              <a:avLst/>
              <a:gdLst>
                <a:gd name="connsiteX0" fmla="*/ 0 w 5476001"/>
                <a:gd name="connsiteY0" fmla="*/ 1375100 h 2720339"/>
                <a:gd name="connsiteX1" fmla="*/ 18308 w 5476001"/>
                <a:gd name="connsiteY1" fmla="*/ 1305277 h 2720339"/>
                <a:gd name="connsiteX2" fmla="*/ 36627 w 5476001"/>
                <a:gd name="connsiteY2" fmla="*/ 1425167 h 2720339"/>
                <a:gd name="connsiteX3" fmla="*/ 54936 w 5476001"/>
                <a:gd name="connsiteY3" fmla="*/ 1447620 h 2720339"/>
                <a:gd name="connsiteX4" fmla="*/ 73255 w 5476001"/>
                <a:gd name="connsiteY4" fmla="*/ 1408780 h 2720339"/>
                <a:gd name="connsiteX5" fmla="*/ 91563 w 5476001"/>
                <a:gd name="connsiteY5" fmla="*/ 1384308 h 2720339"/>
                <a:gd name="connsiteX6" fmla="*/ 109882 w 5476001"/>
                <a:gd name="connsiteY6" fmla="*/ 1492743 h 2720339"/>
                <a:gd name="connsiteX7" fmla="*/ 128201 w 5476001"/>
                <a:gd name="connsiteY7" fmla="*/ 1428762 h 2720339"/>
                <a:gd name="connsiteX8" fmla="*/ 146510 w 5476001"/>
                <a:gd name="connsiteY8" fmla="*/ 1327051 h 2720339"/>
                <a:gd name="connsiteX9" fmla="*/ 164829 w 5476001"/>
                <a:gd name="connsiteY9" fmla="*/ 1338504 h 2720339"/>
                <a:gd name="connsiteX10" fmla="*/ 183137 w 5476001"/>
                <a:gd name="connsiteY10" fmla="*/ 1521707 h 2720339"/>
                <a:gd name="connsiteX11" fmla="*/ 201456 w 5476001"/>
                <a:gd name="connsiteY11" fmla="*/ 1349731 h 2720339"/>
                <a:gd name="connsiteX12" fmla="*/ 219765 w 5476001"/>
                <a:gd name="connsiteY12" fmla="*/ 1437063 h 2720339"/>
                <a:gd name="connsiteX13" fmla="*/ 238084 w 5476001"/>
                <a:gd name="connsiteY13" fmla="*/ 1573566 h 2720339"/>
                <a:gd name="connsiteX14" fmla="*/ 256403 w 5476001"/>
                <a:gd name="connsiteY14" fmla="*/ 1678633 h 2720339"/>
                <a:gd name="connsiteX15" fmla="*/ 274711 w 5476001"/>
                <a:gd name="connsiteY15" fmla="*/ 1740597 h 2720339"/>
                <a:gd name="connsiteX16" fmla="*/ 293030 w 5476001"/>
                <a:gd name="connsiteY16" fmla="*/ 1840504 h 2720339"/>
                <a:gd name="connsiteX17" fmla="*/ 311339 w 5476001"/>
                <a:gd name="connsiteY17" fmla="*/ 1982610 h 2720339"/>
                <a:gd name="connsiteX18" fmla="*/ 329658 w 5476001"/>
                <a:gd name="connsiteY18" fmla="*/ 1976100 h 2720339"/>
                <a:gd name="connsiteX19" fmla="*/ 347966 w 5476001"/>
                <a:gd name="connsiteY19" fmla="*/ 1950290 h 2720339"/>
                <a:gd name="connsiteX20" fmla="*/ 366285 w 5476001"/>
                <a:gd name="connsiteY20" fmla="*/ 2376401 h 2720339"/>
                <a:gd name="connsiteX21" fmla="*/ 384593 w 5476001"/>
                <a:gd name="connsiteY21" fmla="*/ 2307248 h 2720339"/>
                <a:gd name="connsiteX22" fmla="*/ 402913 w 5476001"/>
                <a:gd name="connsiteY22" fmla="*/ 2076904 h 2720339"/>
                <a:gd name="connsiteX23" fmla="*/ 421232 w 5476001"/>
                <a:gd name="connsiteY23" fmla="*/ 1823891 h 2720339"/>
                <a:gd name="connsiteX24" fmla="*/ 439540 w 5476001"/>
                <a:gd name="connsiteY24" fmla="*/ 1535621 h 2720339"/>
                <a:gd name="connsiteX25" fmla="*/ 457859 w 5476001"/>
                <a:gd name="connsiteY25" fmla="*/ 1413713 h 2720339"/>
                <a:gd name="connsiteX26" fmla="*/ 476167 w 5476001"/>
                <a:gd name="connsiteY26" fmla="*/ 1364769 h 2720339"/>
                <a:gd name="connsiteX27" fmla="*/ 494487 w 5476001"/>
                <a:gd name="connsiteY27" fmla="*/ 1103443 h 2720339"/>
                <a:gd name="connsiteX28" fmla="*/ 512795 w 5476001"/>
                <a:gd name="connsiteY28" fmla="*/ 895111 h 2720339"/>
                <a:gd name="connsiteX29" fmla="*/ 531114 w 5476001"/>
                <a:gd name="connsiteY29" fmla="*/ 804400 h 2720339"/>
                <a:gd name="connsiteX30" fmla="*/ 549433 w 5476001"/>
                <a:gd name="connsiteY30" fmla="*/ 826411 h 2720339"/>
                <a:gd name="connsiteX31" fmla="*/ 567741 w 5476001"/>
                <a:gd name="connsiteY31" fmla="*/ 862099 h 2720339"/>
                <a:gd name="connsiteX32" fmla="*/ 586061 w 5476001"/>
                <a:gd name="connsiteY32" fmla="*/ 882081 h 2720339"/>
                <a:gd name="connsiteX33" fmla="*/ 604369 w 5476001"/>
                <a:gd name="connsiteY33" fmla="*/ 1044405 h 2720339"/>
                <a:gd name="connsiteX34" fmla="*/ 622688 w 5476001"/>
                <a:gd name="connsiteY34" fmla="*/ 1095811 h 2720339"/>
                <a:gd name="connsiteX35" fmla="*/ 640996 w 5476001"/>
                <a:gd name="connsiteY35" fmla="*/ 1138247 h 2720339"/>
                <a:gd name="connsiteX36" fmla="*/ 659315 w 5476001"/>
                <a:gd name="connsiteY36" fmla="*/ 1204927 h 2720339"/>
                <a:gd name="connsiteX37" fmla="*/ 677635 w 5476001"/>
                <a:gd name="connsiteY37" fmla="*/ 1315835 h 2720339"/>
                <a:gd name="connsiteX38" fmla="*/ 714262 w 5476001"/>
                <a:gd name="connsiteY38" fmla="*/ 1633057 h 2720339"/>
                <a:gd name="connsiteX39" fmla="*/ 732570 w 5476001"/>
                <a:gd name="connsiteY39" fmla="*/ 1705794 h 2720339"/>
                <a:gd name="connsiteX40" fmla="*/ 750889 w 5476001"/>
                <a:gd name="connsiteY40" fmla="*/ 1709842 h 2720339"/>
                <a:gd name="connsiteX41" fmla="*/ 769198 w 5476001"/>
                <a:gd name="connsiteY41" fmla="*/ 1657302 h 2720339"/>
                <a:gd name="connsiteX42" fmla="*/ 787517 w 5476001"/>
                <a:gd name="connsiteY42" fmla="*/ 1624302 h 2720339"/>
                <a:gd name="connsiteX43" fmla="*/ 805825 w 5476001"/>
                <a:gd name="connsiteY43" fmla="*/ 1752493 h 2720339"/>
                <a:gd name="connsiteX44" fmla="*/ 824144 w 5476001"/>
                <a:gd name="connsiteY44" fmla="*/ 1723314 h 2720339"/>
                <a:gd name="connsiteX45" fmla="*/ 842464 w 5476001"/>
                <a:gd name="connsiteY45" fmla="*/ 1863401 h 2720339"/>
                <a:gd name="connsiteX46" fmla="*/ 860772 w 5476001"/>
                <a:gd name="connsiteY46" fmla="*/ 1872825 h 2720339"/>
                <a:gd name="connsiteX47" fmla="*/ 879091 w 5476001"/>
                <a:gd name="connsiteY47" fmla="*/ 1871702 h 2720339"/>
                <a:gd name="connsiteX48" fmla="*/ 897399 w 5476001"/>
                <a:gd name="connsiteY48" fmla="*/ 2049064 h 2720339"/>
                <a:gd name="connsiteX49" fmla="*/ 915718 w 5476001"/>
                <a:gd name="connsiteY49" fmla="*/ 1946468 h 2720339"/>
                <a:gd name="connsiteX50" fmla="*/ 934027 w 5476001"/>
                <a:gd name="connsiteY50" fmla="*/ 1937260 h 2720339"/>
                <a:gd name="connsiteX51" fmla="*/ 952346 w 5476001"/>
                <a:gd name="connsiteY51" fmla="*/ 1958137 h 2720339"/>
                <a:gd name="connsiteX52" fmla="*/ 970665 w 5476001"/>
                <a:gd name="connsiteY52" fmla="*/ 1911449 h 2720339"/>
                <a:gd name="connsiteX53" fmla="*/ 988973 w 5476001"/>
                <a:gd name="connsiteY53" fmla="*/ 1897977 h 2720339"/>
                <a:gd name="connsiteX54" fmla="*/ 1007292 w 5476001"/>
                <a:gd name="connsiteY54" fmla="*/ 1912345 h 2720339"/>
                <a:gd name="connsiteX55" fmla="*/ 1025601 w 5476001"/>
                <a:gd name="connsiteY55" fmla="*/ 1852400 h 2720339"/>
                <a:gd name="connsiteX56" fmla="*/ 1043920 w 5476001"/>
                <a:gd name="connsiteY56" fmla="*/ 1876873 h 2720339"/>
                <a:gd name="connsiteX57" fmla="*/ 1062228 w 5476001"/>
                <a:gd name="connsiteY57" fmla="*/ 2120689 h 2720339"/>
                <a:gd name="connsiteX58" fmla="*/ 1080547 w 5476001"/>
                <a:gd name="connsiteY58" fmla="*/ 2212727 h 2720339"/>
                <a:gd name="connsiteX59" fmla="*/ 1098866 w 5476001"/>
                <a:gd name="connsiteY59" fmla="*/ 2237426 h 2720339"/>
                <a:gd name="connsiteX60" fmla="*/ 1117175 w 5476001"/>
                <a:gd name="connsiteY60" fmla="*/ 2320720 h 2720339"/>
                <a:gd name="connsiteX61" fmla="*/ 1135494 w 5476001"/>
                <a:gd name="connsiteY61" fmla="*/ 2533997 h 2720339"/>
                <a:gd name="connsiteX62" fmla="*/ 1153802 w 5476001"/>
                <a:gd name="connsiteY62" fmla="*/ 2720340 h 2720339"/>
                <a:gd name="connsiteX63" fmla="*/ 1190429 w 5476001"/>
                <a:gd name="connsiteY63" fmla="*/ 1985309 h 2720339"/>
                <a:gd name="connsiteX64" fmla="*/ 1227057 w 5476001"/>
                <a:gd name="connsiteY64" fmla="*/ 1916609 h 2720339"/>
                <a:gd name="connsiteX65" fmla="*/ 1245376 w 5476001"/>
                <a:gd name="connsiteY65" fmla="*/ 1986204 h 2720339"/>
                <a:gd name="connsiteX66" fmla="*/ 1263695 w 5476001"/>
                <a:gd name="connsiteY66" fmla="*/ 2139321 h 2720339"/>
                <a:gd name="connsiteX67" fmla="*/ 1282003 w 5476001"/>
                <a:gd name="connsiteY67" fmla="*/ 2113272 h 2720339"/>
                <a:gd name="connsiteX68" fmla="*/ 1300323 w 5476001"/>
                <a:gd name="connsiteY68" fmla="*/ 2111934 h 2720339"/>
                <a:gd name="connsiteX69" fmla="*/ 1318631 w 5476001"/>
                <a:gd name="connsiteY69" fmla="*/ 2139321 h 2720339"/>
                <a:gd name="connsiteX70" fmla="*/ 1336950 w 5476001"/>
                <a:gd name="connsiteY70" fmla="*/ 2191407 h 2720339"/>
                <a:gd name="connsiteX71" fmla="*/ 1355258 w 5476001"/>
                <a:gd name="connsiteY71" fmla="*/ 2109462 h 2720339"/>
                <a:gd name="connsiteX72" fmla="*/ 1373577 w 5476001"/>
                <a:gd name="connsiteY72" fmla="*/ 1866995 h 2720339"/>
                <a:gd name="connsiteX73" fmla="*/ 1391897 w 5476001"/>
                <a:gd name="connsiteY73" fmla="*/ 1506432 h 2720339"/>
                <a:gd name="connsiteX74" fmla="*/ 1410205 w 5476001"/>
                <a:gd name="connsiteY74" fmla="*/ 1234333 h 2720339"/>
                <a:gd name="connsiteX75" fmla="*/ 1428524 w 5476001"/>
                <a:gd name="connsiteY75" fmla="*/ 1152388 h 2720339"/>
                <a:gd name="connsiteX76" fmla="*/ 1446832 w 5476001"/>
                <a:gd name="connsiteY76" fmla="*/ 1089982 h 2720339"/>
                <a:gd name="connsiteX77" fmla="*/ 1465152 w 5476001"/>
                <a:gd name="connsiteY77" fmla="*/ 1197964 h 2720339"/>
                <a:gd name="connsiteX78" fmla="*/ 1483460 w 5476001"/>
                <a:gd name="connsiteY78" fmla="*/ 1257909 h 2720339"/>
                <a:gd name="connsiteX79" fmla="*/ 1501779 w 5476001"/>
                <a:gd name="connsiteY79" fmla="*/ 1261050 h 2720339"/>
                <a:gd name="connsiteX80" fmla="*/ 1520087 w 5476001"/>
                <a:gd name="connsiteY80" fmla="*/ 1306853 h 2720339"/>
                <a:gd name="connsiteX81" fmla="*/ 1538406 w 5476001"/>
                <a:gd name="connsiteY81" fmla="*/ 1332664 h 2720339"/>
                <a:gd name="connsiteX82" fmla="*/ 1556725 w 5476001"/>
                <a:gd name="connsiteY82" fmla="*/ 1315382 h 2720339"/>
                <a:gd name="connsiteX83" fmla="*/ 1575034 w 5476001"/>
                <a:gd name="connsiteY83" fmla="*/ 1225805 h 2720339"/>
                <a:gd name="connsiteX84" fmla="*/ 1593353 w 5476001"/>
                <a:gd name="connsiteY84" fmla="*/ 1274749 h 2720339"/>
                <a:gd name="connsiteX85" fmla="*/ 1611661 w 5476001"/>
                <a:gd name="connsiteY85" fmla="*/ 1210983 h 2720339"/>
                <a:gd name="connsiteX86" fmla="*/ 1629980 w 5476001"/>
                <a:gd name="connsiteY86" fmla="*/ 1181804 h 2720339"/>
                <a:gd name="connsiteX87" fmla="*/ 1648288 w 5476001"/>
                <a:gd name="connsiteY87" fmla="*/ 1219069 h 2720339"/>
                <a:gd name="connsiteX88" fmla="*/ 1666608 w 5476001"/>
                <a:gd name="connsiteY88" fmla="*/ 1201559 h 2720339"/>
                <a:gd name="connsiteX89" fmla="*/ 1684927 w 5476001"/>
                <a:gd name="connsiteY89" fmla="*/ 856713 h 2720339"/>
                <a:gd name="connsiteX90" fmla="*/ 1703235 w 5476001"/>
                <a:gd name="connsiteY90" fmla="*/ 566651 h 2720339"/>
                <a:gd name="connsiteX91" fmla="*/ 1721554 w 5476001"/>
                <a:gd name="connsiteY91" fmla="*/ 591350 h 2720339"/>
                <a:gd name="connsiteX92" fmla="*/ 1739862 w 5476001"/>
                <a:gd name="connsiteY92" fmla="*/ 656228 h 2720339"/>
                <a:gd name="connsiteX93" fmla="*/ 1758182 w 5476001"/>
                <a:gd name="connsiteY93" fmla="*/ 621436 h 2720339"/>
                <a:gd name="connsiteX94" fmla="*/ 1776490 w 5476001"/>
                <a:gd name="connsiteY94" fmla="*/ 672615 h 2720339"/>
                <a:gd name="connsiteX95" fmla="*/ 1794809 w 5476001"/>
                <a:gd name="connsiteY95" fmla="*/ 629295 h 2720339"/>
                <a:gd name="connsiteX96" fmla="*/ 1813128 w 5476001"/>
                <a:gd name="connsiteY96" fmla="*/ 651295 h 2720339"/>
                <a:gd name="connsiteX97" fmla="*/ 1831436 w 5476001"/>
                <a:gd name="connsiteY97" fmla="*/ 450359 h 2720339"/>
                <a:gd name="connsiteX98" fmla="*/ 1849756 w 5476001"/>
                <a:gd name="connsiteY98" fmla="*/ 550491 h 2720339"/>
                <a:gd name="connsiteX99" fmla="*/ 1868064 w 5476001"/>
                <a:gd name="connsiteY99" fmla="*/ 484480 h 2720339"/>
                <a:gd name="connsiteX100" fmla="*/ 1886383 w 5476001"/>
                <a:gd name="connsiteY100" fmla="*/ 422970 h 2720339"/>
                <a:gd name="connsiteX101" fmla="*/ 1904691 w 5476001"/>
                <a:gd name="connsiteY101" fmla="*/ 353597 h 2720339"/>
                <a:gd name="connsiteX102" fmla="*/ 1923010 w 5476001"/>
                <a:gd name="connsiteY102" fmla="*/ 466523 h 2720339"/>
                <a:gd name="connsiteX103" fmla="*/ 1941319 w 5476001"/>
                <a:gd name="connsiteY103" fmla="*/ 466074 h 2720339"/>
                <a:gd name="connsiteX104" fmla="*/ 1959638 w 5476001"/>
                <a:gd name="connsiteY104" fmla="*/ 612228 h 2720339"/>
                <a:gd name="connsiteX105" fmla="*/ 1977957 w 5476001"/>
                <a:gd name="connsiteY105" fmla="*/ 670380 h 2720339"/>
                <a:gd name="connsiteX106" fmla="*/ 1996265 w 5476001"/>
                <a:gd name="connsiteY106" fmla="*/ 826854 h 2720339"/>
                <a:gd name="connsiteX107" fmla="*/ 2014584 w 5476001"/>
                <a:gd name="connsiteY107" fmla="*/ 891062 h 2720339"/>
                <a:gd name="connsiteX108" fmla="*/ 2032893 w 5476001"/>
                <a:gd name="connsiteY108" fmla="*/ 902289 h 2720339"/>
                <a:gd name="connsiteX109" fmla="*/ 2051212 w 5476001"/>
                <a:gd name="connsiteY109" fmla="*/ 909025 h 2720339"/>
                <a:gd name="connsiteX110" fmla="*/ 2087839 w 5476001"/>
                <a:gd name="connsiteY110" fmla="*/ 1102774 h 2720339"/>
                <a:gd name="connsiteX111" fmla="*/ 2106159 w 5476001"/>
                <a:gd name="connsiteY111" fmla="*/ 1178879 h 2720339"/>
                <a:gd name="connsiteX112" fmla="*/ 2124467 w 5476001"/>
                <a:gd name="connsiteY112" fmla="*/ 1227823 h 2720339"/>
                <a:gd name="connsiteX113" fmla="*/ 2142786 w 5476001"/>
                <a:gd name="connsiteY113" fmla="*/ 1203351 h 2720339"/>
                <a:gd name="connsiteX114" fmla="*/ 2161095 w 5476001"/>
                <a:gd name="connsiteY114" fmla="*/ 1196172 h 2720339"/>
                <a:gd name="connsiteX115" fmla="*/ 2179414 w 5476001"/>
                <a:gd name="connsiteY115" fmla="*/ 1283947 h 2720339"/>
                <a:gd name="connsiteX116" fmla="*/ 2197722 w 5476001"/>
                <a:gd name="connsiteY116" fmla="*/ 1306174 h 2720339"/>
                <a:gd name="connsiteX117" fmla="*/ 2216041 w 5476001"/>
                <a:gd name="connsiteY117" fmla="*/ 1248474 h 2720339"/>
                <a:gd name="connsiteX118" fmla="*/ 2234349 w 5476001"/>
                <a:gd name="connsiteY118" fmla="*/ 1339174 h 2720339"/>
                <a:gd name="connsiteX119" fmla="*/ 2252668 w 5476001"/>
                <a:gd name="connsiteY119" fmla="*/ 1360505 h 2720339"/>
                <a:gd name="connsiteX120" fmla="*/ 2270988 w 5476001"/>
                <a:gd name="connsiteY120" fmla="*/ 1413487 h 2720339"/>
                <a:gd name="connsiteX121" fmla="*/ 2289296 w 5476001"/>
                <a:gd name="connsiteY121" fmla="*/ 1362977 h 2720339"/>
                <a:gd name="connsiteX122" fmla="*/ 2307615 w 5476001"/>
                <a:gd name="connsiteY122" fmla="*/ 1405412 h 2720339"/>
                <a:gd name="connsiteX123" fmla="*/ 2325923 w 5476001"/>
                <a:gd name="connsiteY123" fmla="*/ 1300117 h 2720339"/>
                <a:gd name="connsiteX124" fmla="*/ 2344242 w 5476001"/>
                <a:gd name="connsiteY124" fmla="*/ 1368137 h 2720339"/>
                <a:gd name="connsiteX125" fmla="*/ 2362551 w 5476001"/>
                <a:gd name="connsiteY125" fmla="*/ 1308192 h 2720339"/>
                <a:gd name="connsiteX126" fmla="*/ 2380870 w 5476001"/>
                <a:gd name="connsiteY126" fmla="*/ 1217719 h 2720339"/>
                <a:gd name="connsiteX127" fmla="*/ 2399189 w 5476001"/>
                <a:gd name="connsiteY127" fmla="*/ 1446044 h 2720339"/>
                <a:gd name="connsiteX128" fmla="*/ 2417497 w 5476001"/>
                <a:gd name="connsiteY128" fmla="*/ 1543027 h 2720339"/>
                <a:gd name="connsiteX129" fmla="*/ 2435816 w 5476001"/>
                <a:gd name="connsiteY129" fmla="*/ 1687161 h 2720339"/>
                <a:gd name="connsiteX130" fmla="*/ 2454125 w 5476001"/>
                <a:gd name="connsiteY130" fmla="*/ 1717700 h 2720339"/>
                <a:gd name="connsiteX131" fmla="*/ 2472444 w 5476001"/>
                <a:gd name="connsiteY131" fmla="*/ 1744407 h 2720339"/>
                <a:gd name="connsiteX132" fmla="*/ 2490752 w 5476001"/>
                <a:gd name="connsiteY132" fmla="*/ 1692332 h 2720339"/>
                <a:gd name="connsiteX133" fmla="*/ 2509071 w 5476001"/>
                <a:gd name="connsiteY133" fmla="*/ 1551339 h 2720339"/>
                <a:gd name="connsiteX134" fmla="*/ 2527390 w 5476001"/>
                <a:gd name="connsiteY134" fmla="*/ 1554707 h 2720339"/>
                <a:gd name="connsiteX135" fmla="*/ 2545699 w 5476001"/>
                <a:gd name="connsiteY135" fmla="*/ 1540339 h 2720339"/>
                <a:gd name="connsiteX136" fmla="*/ 2564018 w 5476001"/>
                <a:gd name="connsiteY136" fmla="*/ 1707596 h 2720339"/>
                <a:gd name="connsiteX137" fmla="*/ 2582326 w 5476001"/>
                <a:gd name="connsiteY137" fmla="*/ 1755192 h 2720339"/>
                <a:gd name="connsiteX138" fmla="*/ 2600645 w 5476001"/>
                <a:gd name="connsiteY138" fmla="*/ 1836014 h 2720339"/>
                <a:gd name="connsiteX139" fmla="*/ 2618953 w 5476001"/>
                <a:gd name="connsiteY139" fmla="*/ 1996309 h 2720339"/>
                <a:gd name="connsiteX140" fmla="*/ 2637273 w 5476001"/>
                <a:gd name="connsiteY140" fmla="*/ 2081395 h 2720339"/>
                <a:gd name="connsiteX141" fmla="*/ 2655581 w 5476001"/>
                <a:gd name="connsiteY141" fmla="*/ 2142009 h 2720339"/>
                <a:gd name="connsiteX142" fmla="*/ 2673900 w 5476001"/>
                <a:gd name="connsiteY142" fmla="*/ 2231143 h 2720339"/>
                <a:gd name="connsiteX143" fmla="*/ 2692219 w 5476001"/>
                <a:gd name="connsiteY143" fmla="*/ 2147396 h 2720339"/>
                <a:gd name="connsiteX144" fmla="*/ 2710527 w 5476001"/>
                <a:gd name="connsiteY144" fmla="*/ 2095320 h 2720339"/>
                <a:gd name="connsiteX145" fmla="*/ 2728847 w 5476001"/>
                <a:gd name="connsiteY145" fmla="*/ 2067480 h 2720339"/>
                <a:gd name="connsiteX146" fmla="*/ 2747155 w 5476001"/>
                <a:gd name="connsiteY146" fmla="*/ 1901788 h 2720339"/>
                <a:gd name="connsiteX147" fmla="*/ 2765474 w 5476001"/>
                <a:gd name="connsiteY147" fmla="*/ 1856211 h 2720339"/>
                <a:gd name="connsiteX148" fmla="*/ 2783782 w 5476001"/>
                <a:gd name="connsiteY148" fmla="*/ 1920420 h 2720339"/>
                <a:gd name="connsiteX149" fmla="*/ 2802101 w 5476001"/>
                <a:gd name="connsiteY149" fmla="*/ 2097782 h 2720339"/>
                <a:gd name="connsiteX150" fmla="*/ 2820421 w 5476001"/>
                <a:gd name="connsiteY150" fmla="*/ 2245058 h 2720339"/>
                <a:gd name="connsiteX151" fmla="*/ 2838729 w 5476001"/>
                <a:gd name="connsiteY151" fmla="*/ 2300965 h 2720339"/>
                <a:gd name="connsiteX152" fmla="*/ 2857048 w 5476001"/>
                <a:gd name="connsiteY152" fmla="*/ 2275143 h 2720339"/>
                <a:gd name="connsiteX153" fmla="*/ 2875356 w 5476001"/>
                <a:gd name="connsiteY153" fmla="*/ 2179284 h 2720339"/>
                <a:gd name="connsiteX154" fmla="*/ 2893675 w 5476001"/>
                <a:gd name="connsiteY154" fmla="*/ 2053328 h 2720339"/>
                <a:gd name="connsiteX155" fmla="*/ 2911984 w 5476001"/>
                <a:gd name="connsiteY155" fmla="*/ 2034026 h 2720339"/>
                <a:gd name="connsiteX156" fmla="*/ 2930303 w 5476001"/>
                <a:gd name="connsiteY156" fmla="*/ 2142689 h 2720339"/>
                <a:gd name="connsiteX157" fmla="*/ 2948611 w 5476001"/>
                <a:gd name="connsiteY157" fmla="*/ 2157284 h 2720339"/>
                <a:gd name="connsiteX158" fmla="*/ 2966930 w 5476001"/>
                <a:gd name="connsiteY158" fmla="*/ 2072867 h 2720339"/>
                <a:gd name="connsiteX159" fmla="*/ 2985249 w 5476001"/>
                <a:gd name="connsiteY159" fmla="*/ 2219690 h 2720339"/>
                <a:gd name="connsiteX160" fmla="*/ 3003558 w 5476001"/>
                <a:gd name="connsiteY160" fmla="*/ 2378193 h 2720339"/>
                <a:gd name="connsiteX161" fmla="*/ 3021877 w 5476001"/>
                <a:gd name="connsiteY161" fmla="*/ 2706641 h 2720339"/>
                <a:gd name="connsiteX162" fmla="*/ 3076812 w 5476001"/>
                <a:gd name="connsiteY162" fmla="*/ 2124057 h 2720339"/>
                <a:gd name="connsiteX163" fmla="*/ 3095132 w 5476001"/>
                <a:gd name="connsiteY163" fmla="*/ 2015167 h 2720339"/>
                <a:gd name="connsiteX164" fmla="*/ 3113451 w 5476001"/>
                <a:gd name="connsiteY164" fmla="*/ 1965996 h 2720339"/>
                <a:gd name="connsiteX165" fmla="*/ 3131759 w 5476001"/>
                <a:gd name="connsiteY165" fmla="*/ 1816928 h 2720339"/>
                <a:gd name="connsiteX166" fmla="*/ 3150078 w 5476001"/>
                <a:gd name="connsiteY166" fmla="*/ 1691652 h 2720339"/>
                <a:gd name="connsiteX167" fmla="*/ 3168386 w 5476001"/>
                <a:gd name="connsiteY167" fmla="*/ 1684020 h 2720339"/>
                <a:gd name="connsiteX168" fmla="*/ 3186706 w 5476001"/>
                <a:gd name="connsiteY168" fmla="*/ 1778984 h 2720339"/>
                <a:gd name="connsiteX169" fmla="*/ 3205014 w 5476001"/>
                <a:gd name="connsiteY169" fmla="*/ 1813107 h 2720339"/>
                <a:gd name="connsiteX170" fmla="*/ 3223333 w 5476001"/>
                <a:gd name="connsiteY170" fmla="*/ 1708492 h 2720339"/>
                <a:gd name="connsiteX171" fmla="*/ 3241652 w 5476001"/>
                <a:gd name="connsiteY171" fmla="*/ 1748682 h 2720339"/>
                <a:gd name="connsiteX172" fmla="*/ 3259960 w 5476001"/>
                <a:gd name="connsiteY172" fmla="*/ 1921542 h 2720339"/>
                <a:gd name="connsiteX173" fmla="*/ 3278280 w 5476001"/>
                <a:gd name="connsiteY173" fmla="*/ 2062536 h 2720339"/>
                <a:gd name="connsiteX174" fmla="*/ 3296588 w 5476001"/>
                <a:gd name="connsiteY174" fmla="*/ 1905609 h 2720339"/>
                <a:gd name="connsiteX175" fmla="*/ 3314907 w 5476001"/>
                <a:gd name="connsiteY175" fmla="*/ 1823891 h 2720339"/>
                <a:gd name="connsiteX176" fmla="*/ 3333215 w 5476001"/>
                <a:gd name="connsiteY176" fmla="*/ 1871033 h 2720339"/>
                <a:gd name="connsiteX177" fmla="*/ 3351534 w 5476001"/>
                <a:gd name="connsiteY177" fmla="*/ 1960167 h 2720339"/>
                <a:gd name="connsiteX178" fmla="*/ 3369843 w 5476001"/>
                <a:gd name="connsiteY178" fmla="*/ 2206218 h 2720339"/>
                <a:gd name="connsiteX179" fmla="*/ 3388162 w 5476001"/>
                <a:gd name="connsiteY179" fmla="*/ 2502573 h 2720339"/>
                <a:gd name="connsiteX180" fmla="*/ 3406481 w 5476001"/>
                <a:gd name="connsiteY180" fmla="*/ 2511554 h 2720339"/>
                <a:gd name="connsiteX181" fmla="*/ 3424789 w 5476001"/>
                <a:gd name="connsiteY181" fmla="*/ 2308824 h 2720339"/>
                <a:gd name="connsiteX182" fmla="*/ 3443108 w 5476001"/>
                <a:gd name="connsiteY182" fmla="*/ 1913695 h 2720339"/>
                <a:gd name="connsiteX183" fmla="*/ 3461417 w 5476001"/>
                <a:gd name="connsiteY183" fmla="*/ 1770229 h 2720339"/>
                <a:gd name="connsiteX184" fmla="*/ 3479736 w 5476001"/>
                <a:gd name="connsiteY184" fmla="*/ 1639566 h 2720339"/>
                <a:gd name="connsiteX185" fmla="*/ 3498044 w 5476001"/>
                <a:gd name="connsiteY185" fmla="*/ 1628339 h 2720339"/>
                <a:gd name="connsiteX186" fmla="*/ 3516363 w 5476001"/>
                <a:gd name="connsiteY186" fmla="*/ 1505536 h 2720339"/>
                <a:gd name="connsiteX187" fmla="*/ 3534683 w 5476001"/>
                <a:gd name="connsiteY187" fmla="*/ 1536075 h 2720339"/>
                <a:gd name="connsiteX188" fmla="*/ 3571310 w 5476001"/>
                <a:gd name="connsiteY188" fmla="*/ 1683351 h 2720339"/>
                <a:gd name="connsiteX189" fmla="*/ 3589618 w 5476001"/>
                <a:gd name="connsiteY189" fmla="*/ 1615547 h 2720339"/>
                <a:gd name="connsiteX190" fmla="*/ 3607937 w 5476001"/>
                <a:gd name="connsiteY190" fmla="*/ 1727351 h 2720339"/>
                <a:gd name="connsiteX191" fmla="*/ 3626246 w 5476001"/>
                <a:gd name="connsiteY191" fmla="*/ 2101603 h 2720339"/>
                <a:gd name="connsiteX192" fmla="*/ 3644565 w 5476001"/>
                <a:gd name="connsiteY192" fmla="*/ 2309493 h 2720339"/>
                <a:gd name="connsiteX193" fmla="*/ 3662873 w 5476001"/>
                <a:gd name="connsiteY193" fmla="*/ 2297371 h 2720339"/>
                <a:gd name="connsiteX194" fmla="*/ 3681192 w 5476001"/>
                <a:gd name="connsiteY194" fmla="*/ 2111480 h 2720339"/>
                <a:gd name="connsiteX195" fmla="*/ 3699511 w 5476001"/>
                <a:gd name="connsiteY195" fmla="*/ 1989346 h 2720339"/>
                <a:gd name="connsiteX196" fmla="*/ 3717820 w 5476001"/>
                <a:gd name="connsiteY196" fmla="*/ 1842523 h 2720339"/>
                <a:gd name="connsiteX197" fmla="*/ 3736139 w 5476001"/>
                <a:gd name="connsiteY197" fmla="*/ 1923345 h 2720339"/>
                <a:gd name="connsiteX198" fmla="*/ 3754447 w 5476001"/>
                <a:gd name="connsiteY198" fmla="*/ 1901572 h 2720339"/>
                <a:gd name="connsiteX199" fmla="*/ 3772766 w 5476001"/>
                <a:gd name="connsiteY199" fmla="*/ 1865419 h 2720339"/>
                <a:gd name="connsiteX200" fmla="*/ 3791075 w 5476001"/>
                <a:gd name="connsiteY200" fmla="*/ 1846560 h 2720339"/>
                <a:gd name="connsiteX201" fmla="*/ 3809394 w 5476001"/>
                <a:gd name="connsiteY201" fmla="*/ 1832646 h 2720339"/>
                <a:gd name="connsiteX202" fmla="*/ 3827713 w 5476001"/>
                <a:gd name="connsiteY202" fmla="*/ 1747775 h 2720339"/>
                <a:gd name="connsiteX203" fmla="*/ 3846021 w 5476001"/>
                <a:gd name="connsiteY203" fmla="*/ 1696812 h 2720339"/>
                <a:gd name="connsiteX204" fmla="*/ 3864340 w 5476001"/>
                <a:gd name="connsiteY204" fmla="*/ 1718823 h 2720339"/>
                <a:gd name="connsiteX205" fmla="*/ 3882649 w 5476001"/>
                <a:gd name="connsiteY205" fmla="*/ 2078707 h 2720339"/>
                <a:gd name="connsiteX206" fmla="*/ 3900968 w 5476001"/>
                <a:gd name="connsiteY206" fmla="*/ 2143812 h 2720339"/>
                <a:gd name="connsiteX207" fmla="*/ 3919276 w 5476001"/>
                <a:gd name="connsiteY207" fmla="*/ 2091272 h 2720339"/>
                <a:gd name="connsiteX208" fmla="*/ 3937595 w 5476001"/>
                <a:gd name="connsiteY208" fmla="*/ 2070395 h 2720339"/>
                <a:gd name="connsiteX209" fmla="*/ 3955914 w 5476001"/>
                <a:gd name="connsiteY209" fmla="*/ 1968015 h 2720339"/>
                <a:gd name="connsiteX210" fmla="*/ 3974223 w 5476001"/>
                <a:gd name="connsiteY210" fmla="*/ 2199935 h 2720339"/>
                <a:gd name="connsiteX211" fmla="*/ 3992542 w 5476001"/>
                <a:gd name="connsiteY211" fmla="*/ 2489327 h 2720339"/>
                <a:gd name="connsiteX212" fmla="*/ 4010850 w 5476001"/>
                <a:gd name="connsiteY212" fmla="*/ 2613027 h 2720339"/>
                <a:gd name="connsiteX213" fmla="*/ 4029169 w 5476001"/>
                <a:gd name="connsiteY213" fmla="*/ 2609659 h 2720339"/>
                <a:gd name="connsiteX214" fmla="*/ 4047477 w 5476001"/>
                <a:gd name="connsiteY214" fmla="*/ 2602254 h 2720339"/>
                <a:gd name="connsiteX215" fmla="*/ 4065797 w 5476001"/>
                <a:gd name="connsiteY215" fmla="*/ 2488420 h 2720339"/>
                <a:gd name="connsiteX216" fmla="*/ 4084105 w 5476001"/>
                <a:gd name="connsiteY216" fmla="*/ 2502789 h 2720339"/>
                <a:gd name="connsiteX217" fmla="*/ 4102424 w 5476001"/>
                <a:gd name="connsiteY217" fmla="*/ 2592376 h 2720339"/>
                <a:gd name="connsiteX218" fmla="*/ 4120743 w 5476001"/>
                <a:gd name="connsiteY218" fmla="*/ 2544328 h 2720339"/>
                <a:gd name="connsiteX219" fmla="*/ 4139051 w 5476001"/>
                <a:gd name="connsiteY219" fmla="*/ 2484610 h 2720339"/>
                <a:gd name="connsiteX220" fmla="*/ 4157371 w 5476001"/>
                <a:gd name="connsiteY220" fmla="*/ 2522554 h 2720339"/>
                <a:gd name="connsiteX221" fmla="*/ 4175679 w 5476001"/>
                <a:gd name="connsiteY221" fmla="*/ 2420844 h 2720339"/>
                <a:gd name="connsiteX222" fmla="*/ 4193998 w 5476001"/>
                <a:gd name="connsiteY222" fmla="*/ 2195897 h 2720339"/>
                <a:gd name="connsiteX223" fmla="*/ 4212306 w 5476001"/>
                <a:gd name="connsiteY223" fmla="*/ 2001469 h 2720339"/>
                <a:gd name="connsiteX224" fmla="*/ 4230625 w 5476001"/>
                <a:gd name="connsiteY224" fmla="*/ 1587254 h 2720339"/>
                <a:gd name="connsiteX225" fmla="*/ 4248945 w 5476001"/>
                <a:gd name="connsiteY225" fmla="*/ 1386769 h 2720339"/>
                <a:gd name="connsiteX226" fmla="*/ 4267253 w 5476001"/>
                <a:gd name="connsiteY226" fmla="*/ 1451884 h 2720339"/>
                <a:gd name="connsiteX227" fmla="*/ 4285572 w 5476001"/>
                <a:gd name="connsiteY227" fmla="*/ 1311560 h 2720339"/>
                <a:gd name="connsiteX228" fmla="*/ 4303881 w 5476001"/>
                <a:gd name="connsiteY228" fmla="*/ 1085038 h 2720339"/>
                <a:gd name="connsiteX229" fmla="*/ 4322199 w 5476001"/>
                <a:gd name="connsiteY229" fmla="*/ 474605 h 2720339"/>
                <a:gd name="connsiteX230" fmla="*/ 4340508 w 5476001"/>
                <a:gd name="connsiteY230" fmla="*/ 335413 h 2720339"/>
                <a:gd name="connsiteX231" fmla="*/ 4358827 w 5476001"/>
                <a:gd name="connsiteY231" fmla="*/ 167481 h 2720339"/>
                <a:gd name="connsiteX232" fmla="*/ 4377146 w 5476001"/>
                <a:gd name="connsiteY232" fmla="*/ 167930 h 2720339"/>
                <a:gd name="connsiteX233" fmla="*/ 4395454 w 5476001"/>
                <a:gd name="connsiteY233" fmla="*/ 219792 h 2720339"/>
                <a:gd name="connsiteX234" fmla="*/ 4413774 w 5476001"/>
                <a:gd name="connsiteY234" fmla="*/ 497509 h 2720339"/>
                <a:gd name="connsiteX235" fmla="*/ 4432082 w 5476001"/>
                <a:gd name="connsiteY235" fmla="*/ 597860 h 2720339"/>
                <a:gd name="connsiteX236" fmla="*/ 4450401 w 5476001"/>
                <a:gd name="connsiteY236" fmla="*/ 607737 h 2720339"/>
                <a:gd name="connsiteX237" fmla="*/ 4468709 w 5476001"/>
                <a:gd name="connsiteY237" fmla="*/ 751645 h 2720339"/>
                <a:gd name="connsiteX238" fmla="*/ 4487028 w 5476001"/>
                <a:gd name="connsiteY238" fmla="*/ 924063 h 2720339"/>
                <a:gd name="connsiteX239" fmla="*/ 4505337 w 5476001"/>
                <a:gd name="connsiteY239" fmla="*/ 984461 h 2720339"/>
                <a:gd name="connsiteX240" fmla="*/ 4523656 w 5476001"/>
                <a:gd name="connsiteY240" fmla="*/ 1030480 h 2720339"/>
                <a:gd name="connsiteX241" fmla="*/ 4541975 w 5476001"/>
                <a:gd name="connsiteY241" fmla="*/ 1214124 h 2720339"/>
                <a:gd name="connsiteX242" fmla="*/ 4560283 w 5476001"/>
                <a:gd name="connsiteY242" fmla="*/ 1250504 h 2720339"/>
                <a:gd name="connsiteX243" fmla="*/ 4578602 w 5476001"/>
                <a:gd name="connsiteY243" fmla="*/ 1375553 h 2720339"/>
                <a:gd name="connsiteX244" fmla="*/ 4596911 w 5476001"/>
                <a:gd name="connsiteY244" fmla="*/ 1461082 h 2720339"/>
                <a:gd name="connsiteX245" fmla="*/ 4615230 w 5476001"/>
                <a:gd name="connsiteY245" fmla="*/ 1515413 h 2720339"/>
                <a:gd name="connsiteX246" fmla="*/ 4633538 w 5476001"/>
                <a:gd name="connsiteY246" fmla="*/ 1545952 h 2720339"/>
                <a:gd name="connsiteX247" fmla="*/ 4651857 w 5476001"/>
                <a:gd name="connsiteY247" fmla="*/ 1666511 h 2720339"/>
                <a:gd name="connsiteX248" fmla="*/ 4670176 w 5476001"/>
                <a:gd name="connsiteY248" fmla="*/ 1827702 h 2720339"/>
                <a:gd name="connsiteX249" fmla="*/ 4706804 w 5476001"/>
                <a:gd name="connsiteY249" fmla="*/ 2117321 h 2720339"/>
                <a:gd name="connsiteX250" fmla="*/ 4725112 w 5476001"/>
                <a:gd name="connsiteY250" fmla="*/ 2246861 h 2720339"/>
                <a:gd name="connsiteX251" fmla="*/ 4743431 w 5476001"/>
                <a:gd name="connsiteY251" fmla="*/ 2353947 h 2720339"/>
                <a:gd name="connsiteX252" fmla="*/ 4761739 w 5476001"/>
                <a:gd name="connsiteY252" fmla="*/ 2173217 h 2720339"/>
                <a:gd name="connsiteX253" fmla="*/ 4780059 w 5476001"/>
                <a:gd name="connsiteY253" fmla="*/ 2153462 h 2720339"/>
                <a:gd name="connsiteX254" fmla="*/ 4798367 w 5476001"/>
                <a:gd name="connsiteY254" fmla="*/ 2100480 h 2720339"/>
                <a:gd name="connsiteX255" fmla="*/ 4816686 w 5476001"/>
                <a:gd name="connsiteY255" fmla="*/ 2108112 h 2720339"/>
                <a:gd name="connsiteX256" fmla="*/ 4835005 w 5476001"/>
                <a:gd name="connsiteY256" fmla="*/ 2092168 h 2720339"/>
                <a:gd name="connsiteX257" fmla="*/ 4853314 w 5476001"/>
                <a:gd name="connsiteY257" fmla="*/ 2053781 h 2720339"/>
                <a:gd name="connsiteX258" fmla="*/ 4871633 w 5476001"/>
                <a:gd name="connsiteY258" fmla="*/ 1931873 h 2720339"/>
                <a:gd name="connsiteX259" fmla="*/ 4889941 w 5476001"/>
                <a:gd name="connsiteY259" fmla="*/ 1835560 h 2720339"/>
                <a:gd name="connsiteX260" fmla="*/ 4908260 w 5476001"/>
                <a:gd name="connsiteY260" fmla="*/ 1804805 h 2720339"/>
                <a:gd name="connsiteX261" fmla="*/ 4926569 w 5476001"/>
                <a:gd name="connsiteY261" fmla="*/ 1695689 h 2720339"/>
                <a:gd name="connsiteX262" fmla="*/ 4944887 w 5476001"/>
                <a:gd name="connsiteY262" fmla="*/ 1562339 h 2720339"/>
                <a:gd name="connsiteX263" fmla="*/ 4963207 w 5476001"/>
                <a:gd name="connsiteY263" fmla="*/ 1439535 h 2720339"/>
                <a:gd name="connsiteX264" fmla="*/ 4981515 w 5476001"/>
                <a:gd name="connsiteY264" fmla="*/ 1387222 h 2720339"/>
                <a:gd name="connsiteX265" fmla="*/ 4999834 w 5476001"/>
                <a:gd name="connsiteY265" fmla="*/ 1305051 h 2720339"/>
                <a:gd name="connsiteX266" fmla="*/ 5018142 w 5476001"/>
                <a:gd name="connsiteY266" fmla="*/ 1702879 h 2720339"/>
                <a:gd name="connsiteX267" fmla="*/ 5036462 w 5476001"/>
                <a:gd name="connsiteY267" fmla="*/ 1681105 h 2720339"/>
                <a:gd name="connsiteX268" fmla="*/ 5054770 w 5476001"/>
                <a:gd name="connsiteY268" fmla="*/ 1673916 h 2720339"/>
                <a:gd name="connsiteX269" fmla="*/ 5073089 w 5476001"/>
                <a:gd name="connsiteY269" fmla="*/ 1660670 h 2720339"/>
                <a:gd name="connsiteX270" fmla="*/ 5091397 w 5476001"/>
                <a:gd name="connsiteY270" fmla="*/ 1609934 h 2720339"/>
                <a:gd name="connsiteX271" fmla="*/ 5109717 w 5476001"/>
                <a:gd name="connsiteY271" fmla="*/ 1452780 h 2720339"/>
                <a:gd name="connsiteX272" fmla="*/ 5128035 w 5476001"/>
                <a:gd name="connsiteY272" fmla="*/ 1541904 h 2720339"/>
                <a:gd name="connsiteX273" fmla="*/ 5146344 w 5476001"/>
                <a:gd name="connsiteY273" fmla="*/ 1840051 h 2720339"/>
                <a:gd name="connsiteX274" fmla="*/ 5164663 w 5476001"/>
                <a:gd name="connsiteY274" fmla="*/ 1592651 h 2720339"/>
                <a:gd name="connsiteX275" fmla="*/ 5182972 w 5476001"/>
                <a:gd name="connsiteY275" fmla="*/ 1260824 h 2720339"/>
                <a:gd name="connsiteX276" fmla="*/ 5201290 w 5476001"/>
                <a:gd name="connsiteY276" fmla="*/ 1751143 h 2720339"/>
                <a:gd name="connsiteX277" fmla="*/ 5219598 w 5476001"/>
                <a:gd name="connsiteY277" fmla="*/ 1670548 h 2720339"/>
                <a:gd name="connsiteX278" fmla="*/ 5237918 w 5476001"/>
                <a:gd name="connsiteY278" fmla="*/ 743344 h 2720339"/>
                <a:gd name="connsiteX279" fmla="*/ 5256237 w 5476001"/>
                <a:gd name="connsiteY279" fmla="*/ 514565 h 2720339"/>
                <a:gd name="connsiteX280" fmla="*/ 5274545 w 5476001"/>
                <a:gd name="connsiteY280" fmla="*/ 220690 h 2720339"/>
                <a:gd name="connsiteX281" fmla="*/ 5292865 w 5476001"/>
                <a:gd name="connsiteY281" fmla="*/ 0 h 2720339"/>
                <a:gd name="connsiteX282" fmla="*/ 5311173 w 5476001"/>
                <a:gd name="connsiteY282" fmla="*/ 4490 h 2720339"/>
                <a:gd name="connsiteX283" fmla="*/ 5329492 w 5476001"/>
                <a:gd name="connsiteY283" fmla="*/ 152439 h 2720339"/>
                <a:gd name="connsiteX284" fmla="*/ 5347800 w 5476001"/>
                <a:gd name="connsiteY284" fmla="*/ 244936 h 2720339"/>
                <a:gd name="connsiteX285" fmla="*/ 5366119 w 5476001"/>
                <a:gd name="connsiteY285" fmla="*/ 243140 h 2720339"/>
                <a:gd name="connsiteX286" fmla="*/ 5384438 w 5476001"/>
                <a:gd name="connsiteY286" fmla="*/ 255039 h 2720339"/>
                <a:gd name="connsiteX287" fmla="*/ 5402746 w 5476001"/>
                <a:gd name="connsiteY287" fmla="*/ 328901 h 2720339"/>
                <a:gd name="connsiteX288" fmla="*/ 5421066 w 5476001"/>
                <a:gd name="connsiteY288" fmla="*/ 433745 h 2720339"/>
                <a:gd name="connsiteX289" fmla="*/ 5439374 w 5476001"/>
                <a:gd name="connsiteY289" fmla="*/ 438685 h 2720339"/>
                <a:gd name="connsiteX290" fmla="*/ 5457693 w 5476001"/>
                <a:gd name="connsiteY290" fmla="*/ 485386 h 2720339"/>
                <a:gd name="connsiteX291" fmla="*/ 5476001 w 5476001"/>
                <a:gd name="connsiteY291" fmla="*/ 716626 h 2720339"/>
                <a:gd name="connsiteX292" fmla="*/ 5476001 w 5476001"/>
                <a:gd name="connsiteY292" fmla="*/ 716626 h 27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476001" h="2720339">
                  <a:moveTo>
                    <a:pt x="0" y="1375100"/>
                  </a:moveTo>
                  <a:lnTo>
                    <a:pt x="18308" y="1305277"/>
                  </a:lnTo>
                  <a:lnTo>
                    <a:pt x="36627" y="1425167"/>
                  </a:lnTo>
                  <a:lnTo>
                    <a:pt x="54936" y="1447620"/>
                  </a:lnTo>
                  <a:lnTo>
                    <a:pt x="73255" y="1408780"/>
                  </a:lnTo>
                  <a:lnTo>
                    <a:pt x="91563" y="1384308"/>
                  </a:lnTo>
                  <a:lnTo>
                    <a:pt x="109882" y="1492743"/>
                  </a:lnTo>
                  <a:lnTo>
                    <a:pt x="128201" y="1428762"/>
                  </a:lnTo>
                  <a:lnTo>
                    <a:pt x="146510" y="1327051"/>
                  </a:lnTo>
                  <a:lnTo>
                    <a:pt x="164829" y="1338504"/>
                  </a:lnTo>
                  <a:lnTo>
                    <a:pt x="183137" y="1521707"/>
                  </a:lnTo>
                  <a:lnTo>
                    <a:pt x="201456" y="1349731"/>
                  </a:lnTo>
                  <a:lnTo>
                    <a:pt x="219765" y="1437063"/>
                  </a:lnTo>
                  <a:lnTo>
                    <a:pt x="238084" y="1573566"/>
                  </a:lnTo>
                  <a:lnTo>
                    <a:pt x="256403" y="1678633"/>
                  </a:lnTo>
                  <a:lnTo>
                    <a:pt x="274711" y="1740597"/>
                  </a:lnTo>
                  <a:lnTo>
                    <a:pt x="293030" y="1840504"/>
                  </a:lnTo>
                  <a:lnTo>
                    <a:pt x="311339" y="1982610"/>
                  </a:lnTo>
                  <a:lnTo>
                    <a:pt x="329658" y="1976100"/>
                  </a:lnTo>
                  <a:lnTo>
                    <a:pt x="347966" y="1950290"/>
                  </a:lnTo>
                  <a:lnTo>
                    <a:pt x="366285" y="2376401"/>
                  </a:lnTo>
                  <a:lnTo>
                    <a:pt x="384593" y="2307248"/>
                  </a:lnTo>
                  <a:lnTo>
                    <a:pt x="402913" y="2076904"/>
                  </a:lnTo>
                  <a:lnTo>
                    <a:pt x="421232" y="1823891"/>
                  </a:lnTo>
                  <a:lnTo>
                    <a:pt x="439540" y="1535621"/>
                  </a:lnTo>
                  <a:lnTo>
                    <a:pt x="457859" y="1413713"/>
                  </a:lnTo>
                  <a:lnTo>
                    <a:pt x="476167" y="1364769"/>
                  </a:lnTo>
                  <a:lnTo>
                    <a:pt x="494487" y="1103443"/>
                  </a:lnTo>
                  <a:lnTo>
                    <a:pt x="512795" y="895111"/>
                  </a:lnTo>
                  <a:lnTo>
                    <a:pt x="531114" y="804400"/>
                  </a:lnTo>
                  <a:lnTo>
                    <a:pt x="549433" y="826411"/>
                  </a:lnTo>
                  <a:lnTo>
                    <a:pt x="567741" y="862099"/>
                  </a:lnTo>
                  <a:lnTo>
                    <a:pt x="586061" y="882081"/>
                  </a:lnTo>
                  <a:lnTo>
                    <a:pt x="604369" y="1044405"/>
                  </a:lnTo>
                  <a:lnTo>
                    <a:pt x="622688" y="1095811"/>
                  </a:lnTo>
                  <a:lnTo>
                    <a:pt x="640996" y="1138247"/>
                  </a:lnTo>
                  <a:lnTo>
                    <a:pt x="659315" y="1204927"/>
                  </a:lnTo>
                  <a:lnTo>
                    <a:pt x="677635" y="1315835"/>
                  </a:lnTo>
                  <a:lnTo>
                    <a:pt x="714262" y="1633057"/>
                  </a:lnTo>
                  <a:lnTo>
                    <a:pt x="732570" y="1705794"/>
                  </a:lnTo>
                  <a:lnTo>
                    <a:pt x="750889" y="1709842"/>
                  </a:lnTo>
                  <a:lnTo>
                    <a:pt x="769198" y="1657302"/>
                  </a:lnTo>
                  <a:lnTo>
                    <a:pt x="787517" y="1624302"/>
                  </a:lnTo>
                  <a:lnTo>
                    <a:pt x="805825" y="1752493"/>
                  </a:lnTo>
                  <a:lnTo>
                    <a:pt x="824144" y="1723314"/>
                  </a:lnTo>
                  <a:lnTo>
                    <a:pt x="842464" y="1863401"/>
                  </a:lnTo>
                  <a:lnTo>
                    <a:pt x="860772" y="1872825"/>
                  </a:lnTo>
                  <a:lnTo>
                    <a:pt x="879091" y="1871702"/>
                  </a:lnTo>
                  <a:lnTo>
                    <a:pt x="897399" y="2049064"/>
                  </a:lnTo>
                  <a:lnTo>
                    <a:pt x="915718" y="1946468"/>
                  </a:lnTo>
                  <a:lnTo>
                    <a:pt x="934027" y="1937260"/>
                  </a:lnTo>
                  <a:lnTo>
                    <a:pt x="952346" y="1958137"/>
                  </a:lnTo>
                  <a:lnTo>
                    <a:pt x="970665" y="1911449"/>
                  </a:lnTo>
                  <a:lnTo>
                    <a:pt x="988973" y="1897977"/>
                  </a:lnTo>
                  <a:lnTo>
                    <a:pt x="1007292" y="1912345"/>
                  </a:lnTo>
                  <a:lnTo>
                    <a:pt x="1025601" y="1852400"/>
                  </a:lnTo>
                  <a:lnTo>
                    <a:pt x="1043920" y="1876873"/>
                  </a:lnTo>
                  <a:lnTo>
                    <a:pt x="1062228" y="2120689"/>
                  </a:lnTo>
                  <a:lnTo>
                    <a:pt x="1080547" y="2212727"/>
                  </a:lnTo>
                  <a:lnTo>
                    <a:pt x="1098866" y="2237426"/>
                  </a:lnTo>
                  <a:lnTo>
                    <a:pt x="1117175" y="2320720"/>
                  </a:lnTo>
                  <a:lnTo>
                    <a:pt x="1135494" y="2533997"/>
                  </a:lnTo>
                  <a:lnTo>
                    <a:pt x="1153802" y="2720340"/>
                  </a:lnTo>
                  <a:lnTo>
                    <a:pt x="1190429" y="1985309"/>
                  </a:lnTo>
                  <a:lnTo>
                    <a:pt x="1227057" y="1916609"/>
                  </a:lnTo>
                  <a:lnTo>
                    <a:pt x="1245376" y="1986204"/>
                  </a:lnTo>
                  <a:lnTo>
                    <a:pt x="1263695" y="2139321"/>
                  </a:lnTo>
                  <a:lnTo>
                    <a:pt x="1282003" y="2113272"/>
                  </a:lnTo>
                  <a:lnTo>
                    <a:pt x="1300323" y="2111934"/>
                  </a:lnTo>
                  <a:lnTo>
                    <a:pt x="1318631" y="2139321"/>
                  </a:lnTo>
                  <a:lnTo>
                    <a:pt x="1336950" y="2191407"/>
                  </a:lnTo>
                  <a:lnTo>
                    <a:pt x="1355258" y="2109462"/>
                  </a:lnTo>
                  <a:lnTo>
                    <a:pt x="1373577" y="1866995"/>
                  </a:lnTo>
                  <a:lnTo>
                    <a:pt x="1391897" y="1506432"/>
                  </a:lnTo>
                  <a:lnTo>
                    <a:pt x="1410205" y="1234333"/>
                  </a:lnTo>
                  <a:lnTo>
                    <a:pt x="1428524" y="1152388"/>
                  </a:lnTo>
                  <a:lnTo>
                    <a:pt x="1446832" y="1089982"/>
                  </a:lnTo>
                  <a:lnTo>
                    <a:pt x="1465152" y="1197964"/>
                  </a:lnTo>
                  <a:lnTo>
                    <a:pt x="1483460" y="1257909"/>
                  </a:lnTo>
                  <a:lnTo>
                    <a:pt x="1501779" y="1261050"/>
                  </a:lnTo>
                  <a:lnTo>
                    <a:pt x="1520087" y="1306853"/>
                  </a:lnTo>
                  <a:lnTo>
                    <a:pt x="1538406" y="1332664"/>
                  </a:lnTo>
                  <a:lnTo>
                    <a:pt x="1556725" y="1315382"/>
                  </a:lnTo>
                  <a:lnTo>
                    <a:pt x="1575034" y="1225805"/>
                  </a:lnTo>
                  <a:lnTo>
                    <a:pt x="1593353" y="1274749"/>
                  </a:lnTo>
                  <a:lnTo>
                    <a:pt x="1611661" y="1210983"/>
                  </a:lnTo>
                  <a:lnTo>
                    <a:pt x="1629980" y="1181804"/>
                  </a:lnTo>
                  <a:lnTo>
                    <a:pt x="1648288" y="1219069"/>
                  </a:lnTo>
                  <a:lnTo>
                    <a:pt x="1666608" y="1201559"/>
                  </a:lnTo>
                  <a:lnTo>
                    <a:pt x="1684927" y="856713"/>
                  </a:lnTo>
                  <a:lnTo>
                    <a:pt x="1703235" y="566651"/>
                  </a:lnTo>
                  <a:lnTo>
                    <a:pt x="1721554" y="591350"/>
                  </a:lnTo>
                  <a:lnTo>
                    <a:pt x="1739862" y="656228"/>
                  </a:lnTo>
                  <a:lnTo>
                    <a:pt x="1758182" y="621436"/>
                  </a:lnTo>
                  <a:lnTo>
                    <a:pt x="1776490" y="672615"/>
                  </a:lnTo>
                  <a:lnTo>
                    <a:pt x="1794809" y="629295"/>
                  </a:lnTo>
                  <a:lnTo>
                    <a:pt x="1813128" y="651295"/>
                  </a:lnTo>
                  <a:lnTo>
                    <a:pt x="1831436" y="450359"/>
                  </a:lnTo>
                  <a:lnTo>
                    <a:pt x="1849756" y="550491"/>
                  </a:lnTo>
                  <a:lnTo>
                    <a:pt x="1868064" y="484480"/>
                  </a:lnTo>
                  <a:lnTo>
                    <a:pt x="1886383" y="422970"/>
                  </a:lnTo>
                  <a:lnTo>
                    <a:pt x="1904691" y="353597"/>
                  </a:lnTo>
                  <a:lnTo>
                    <a:pt x="1923010" y="466523"/>
                  </a:lnTo>
                  <a:lnTo>
                    <a:pt x="1941319" y="466074"/>
                  </a:lnTo>
                  <a:lnTo>
                    <a:pt x="1959638" y="612228"/>
                  </a:lnTo>
                  <a:lnTo>
                    <a:pt x="1977957" y="670380"/>
                  </a:lnTo>
                  <a:lnTo>
                    <a:pt x="1996265" y="826854"/>
                  </a:lnTo>
                  <a:lnTo>
                    <a:pt x="2014584" y="891062"/>
                  </a:lnTo>
                  <a:lnTo>
                    <a:pt x="2032893" y="902289"/>
                  </a:lnTo>
                  <a:lnTo>
                    <a:pt x="2051212" y="909025"/>
                  </a:lnTo>
                  <a:lnTo>
                    <a:pt x="2087839" y="1102774"/>
                  </a:lnTo>
                  <a:lnTo>
                    <a:pt x="2106159" y="1178879"/>
                  </a:lnTo>
                  <a:lnTo>
                    <a:pt x="2124467" y="1227823"/>
                  </a:lnTo>
                  <a:lnTo>
                    <a:pt x="2142786" y="1203351"/>
                  </a:lnTo>
                  <a:lnTo>
                    <a:pt x="2161095" y="1196172"/>
                  </a:lnTo>
                  <a:lnTo>
                    <a:pt x="2179414" y="1283947"/>
                  </a:lnTo>
                  <a:lnTo>
                    <a:pt x="2197722" y="1306174"/>
                  </a:lnTo>
                  <a:lnTo>
                    <a:pt x="2216041" y="1248474"/>
                  </a:lnTo>
                  <a:lnTo>
                    <a:pt x="2234349" y="1339174"/>
                  </a:lnTo>
                  <a:lnTo>
                    <a:pt x="2252668" y="1360505"/>
                  </a:lnTo>
                  <a:lnTo>
                    <a:pt x="2270988" y="1413487"/>
                  </a:lnTo>
                  <a:lnTo>
                    <a:pt x="2289296" y="1362977"/>
                  </a:lnTo>
                  <a:lnTo>
                    <a:pt x="2307615" y="1405412"/>
                  </a:lnTo>
                  <a:lnTo>
                    <a:pt x="2325923" y="1300117"/>
                  </a:lnTo>
                  <a:lnTo>
                    <a:pt x="2344242" y="1368137"/>
                  </a:lnTo>
                  <a:lnTo>
                    <a:pt x="2362551" y="1308192"/>
                  </a:lnTo>
                  <a:lnTo>
                    <a:pt x="2380870" y="1217719"/>
                  </a:lnTo>
                  <a:lnTo>
                    <a:pt x="2399189" y="1446044"/>
                  </a:lnTo>
                  <a:lnTo>
                    <a:pt x="2417497" y="1543027"/>
                  </a:lnTo>
                  <a:lnTo>
                    <a:pt x="2435816" y="1687161"/>
                  </a:lnTo>
                  <a:lnTo>
                    <a:pt x="2454125" y="1717700"/>
                  </a:lnTo>
                  <a:lnTo>
                    <a:pt x="2472444" y="1744407"/>
                  </a:lnTo>
                  <a:lnTo>
                    <a:pt x="2490752" y="1692332"/>
                  </a:lnTo>
                  <a:lnTo>
                    <a:pt x="2509071" y="1551339"/>
                  </a:lnTo>
                  <a:lnTo>
                    <a:pt x="2527390" y="1554707"/>
                  </a:lnTo>
                  <a:lnTo>
                    <a:pt x="2545699" y="1540339"/>
                  </a:lnTo>
                  <a:lnTo>
                    <a:pt x="2564018" y="1707596"/>
                  </a:lnTo>
                  <a:lnTo>
                    <a:pt x="2582326" y="1755192"/>
                  </a:lnTo>
                  <a:lnTo>
                    <a:pt x="2600645" y="1836014"/>
                  </a:lnTo>
                  <a:lnTo>
                    <a:pt x="2618953" y="1996309"/>
                  </a:lnTo>
                  <a:lnTo>
                    <a:pt x="2637273" y="2081395"/>
                  </a:lnTo>
                  <a:lnTo>
                    <a:pt x="2655581" y="2142009"/>
                  </a:lnTo>
                  <a:lnTo>
                    <a:pt x="2673900" y="2231143"/>
                  </a:lnTo>
                  <a:lnTo>
                    <a:pt x="2692219" y="2147396"/>
                  </a:lnTo>
                  <a:lnTo>
                    <a:pt x="2710527" y="2095320"/>
                  </a:lnTo>
                  <a:lnTo>
                    <a:pt x="2728847" y="2067480"/>
                  </a:lnTo>
                  <a:lnTo>
                    <a:pt x="2747155" y="1901788"/>
                  </a:lnTo>
                  <a:lnTo>
                    <a:pt x="2765474" y="1856211"/>
                  </a:lnTo>
                  <a:lnTo>
                    <a:pt x="2783782" y="1920420"/>
                  </a:lnTo>
                  <a:lnTo>
                    <a:pt x="2802101" y="2097782"/>
                  </a:lnTo>
                  <a:lnTo>
                    <a:pt x="2820421" y="2245058"/>
                  </a:lnTo>
                  <a:lnTo>
                    <a:pt x="2838729" y="2300965"/>
                  </a:lnTo>
                  <a:lnTo>
                    <a:pt x="2857048" y="2275143"/>
                  </a:lnTo>
                  <a:lnTo>
                    <a:pt x="2875356" y="2179284"/>
                  </a:lnTo>
                  <a:lnTo>
                    <a:pt x="2893675" y="2053328"/>
                  </a:lnTo>
                  <a:lnTo>
                    <a:pt x="2911984" y="2034026"/>
                  </a:lnTo>
                  <a:lnTo>
                    <a:pt x="2930303" y="2142689"/>
                  </a:lnTo>
                  <a:lnTo>
                    <a:pt x="2948611" y="2157284"/>
                  </a:lnTo>
                  <a:lnTo>
                    <a:pt x="2966930" y="2072867"/>
                  </a:lnTo>
                  <a:lnTo>
                    <a:pt x="2985249" y="2219690"/>
                  </a:lnTo>
                  <a:lnTo>
                    <a:pt x="3003558" y="2378193"/>
                  </a:lnTo>
                  <a:lnTo>
                    <a:pt x="3021877" y="2706641"/>
                  </a:lnTo>
                  <a:lnTo>
                    <a:pt x="3076812" y="2124057"/>
                  </a:lnTo>
                  <a:lnTo>
                    <a:pt x="3095132" y="2015167"/>
                  </a:lnTo>
                  <a:lnTo>
                    <a:pt x="3113451" y="1965996"/>
                  </a:lnTo>
                  <a:lnTo>
                    <a:pt x="3131759" y="1816928"/>
                  </a:lnTo>
                  <a:lnTo>
                    <a:pt x="3150078" y="1691652"/>
                  </a:lnTo>
                  <a:lnTo>
                    <a:pt x="3168386" y="1684020"/>
                  </a:lnTo>
                  <a:lnTo>
                    <a:pt x="3186706" y="1778984"/>
                  </a:lnTo>
                  <a:lnTo>
                    <a:pt x="3205014" y="1813107"/>
                  </a:lnTo>
                  <a:lnTo>
                    <a:pt x="3223333" y="1708492"/>
                  </a:lnTo>
                  <a:lnTo>
                    <a:pt x="3241652" y="1748682"/>
                  </a:lnTo>
                  <a:lnTo>
                    <a:pt x="3259960" y="1921542"/>
                  </a:lnTo>
                  <a:lnTo>
                    <a:pt x="3278280" y="2062536"/>
                  </a:lnTo>
                  <a:lnTo>
                    <a:pt x="3296588" y="1905609"/>
                  </a:lnTo>
                  <a:lnTo>
                    <a:pt x="3314907" y="1823891"/>
                  </a:lnTo>
                  <a:lnTo>
                    <a:pt x="3333215" y="1871033"/>
                  </a:lnTo>
                  <a:lnTo>
                    <a:pt x="3351534" y="1960167"/>
                  </a:lnTo>
                  <a:lnTo>
                    <a:pt x="3369843" y="2206218"/>
                  </a:lnTo>
                  <a:lnTo>
                    <a:pt x="3388162" y="2502573"/>
                  </a:lnTo>
                  <a:lnTo>
                    <a:pt x="3406481" y="2511554"/>
                  </a:lnTo>
                  <a:lnTo>
                    <a:pt x="3424789" y="2308824"/>
                  </a:lnTo>
                  <a:lnTo>
                    <a:pt x="3443108" y="1913695"/>
                  </a:lnTo>
                  <a:lnTo>
                    <a:pt x="3461417" y="1770229"/>
                  </a:lnTo>
                  <a:lnTo>
                    <a:pt x="3479736" y="1639566"/>
                  </a:lnTo>
                  <a:lnTo>
                    <a:pt x="3498044" y="1628339"/>
                  </a:lnTo>
                  <a:lnTo>
                    <a:pt x="3516363" y="1505536"/>
                  </a:lnTo>
                  <a:lnTo>
                    <a:pt x="3534683" y="1536075"/>
                  </a:lnTo>
                  <a:lnTo>
                    <a:pt x="3571310" y="1683351"/>
                  </a:lnTo>
                  <a:lnTo>
                    <a:pt x="3589618" y="1615547"/>
                  </a:lnTo>
                  <a:lnTo>
                    <a:pt x="3607937" y="1727351"/>
                  </a:lnTo>
                  <a:lnTo>
                    <a:pt x="3626246" y="2101603"/>
                  </a:lnTo>
                  <a:lnTo>
                    <a:pt x="3644565" y="2309493"/>
                  </a:lnTo>
                  <a:lnTo>
                    <a:pt x="3662873" y="2297371"/>
                  </a:lnTo>
                  <a:lnTo>
                    <a:pt x="3681192" y="2111480"/>
                  </a:lnTo>
                  <a:lnTo>
                    <a:pt x="3699511" y="1989346"/>
                  </a:lnTo>
                  <a:lnTo>
                    <a:pt x="3717820" y="1842523"/>
                  </a:lnTo>
                  <a:lnTo>
                    <a:pt x="3736139" y="1923345"/>
                  </a:lnTo>
                  <a:lnTo>
                    <a:pt x="3754447" y="1901572"/>
                  </a:lnTo>
                  <a:lnTo>
                    <a:pt x="3772766" y="1865419"/>
                  </a:lnTo>
                  <a:lnTo>
                    <a:pt x="3791075" y="1846560"/>
                  </a:lnTo>
                  <a:lnTo>
                    <a:pt x="3809394" y="1832646"/>
                  </a:lnTo>
                  <a:lnTo>
                    <a:pt x="3827713" y="1747775"/>
                  </a:lnTo>
                  <a:lnTo>
                    <a:pt x="3846021" y="1696812"/>
                  </a:lnTo>
                  <a:lnTo>
                    <a:pt x="3864340" y="1718823"/>
                  </a:lnTo>
                  <a:lnTo>
                    <a:pt x="3882649" y="2078707"/>
                  </a:lnTo>
                  <a:lnTo>
                    <a:pt x="3900968" y="2143812"/>
                  </a:lnTo>
                  <a:lnTo>
                    <a:pt x="3919276" y="2091272"/>
                  </a:lnTo>
                  <a:lnTo>
                    <a:pt x="3937595" y="2070395"/>
                  </a:lnTo>
                  <a:lnTo>
                    <a:pt x="3955914" y="1968015"/>
                  </a:lnTo>
                  <a:lnTo>
                    <a:pt x="3974223" y="2199935"/>
                  </a:lnTo>
                  <a:lnTo>
                    <a:pt x="3992542" y="2489327"/>
                  </a:lnTo>
                  <a:lnTo>
                    <a:pt x="4010850" y="2613027"/>
                  </a:lnTo>
                  <a:lnTo>
                    <a:pt x="4029169" y="2609659"/>
                  </a:lnTo>
                  <a:lnTo>
                    <a:pt x="4047477" y="2602254"/>
                  </a:lnTo>
                  <a:lnTo>
                    <a:pt x="4065797" y="2488420"/>
                  </a:lnTo>
                  <a:lnTo>
                    <a:pt x="4084105" y="2502789"/>
                  </a:lnTo>
                  <a:lnTo>
                    <a:pt x="4102424" y="2592376"/>
                  </a:lnTo>
                  <a:lnTo>
                    <a:pt x="4120743" y="2544328"/>
                  </a:lnTo>
                  <a:lnTo>
                    <a:pt x="4139051" y="2484610"/>
                  </a:lnTo>
                  <a:lnTo>
                    <a:pt x="4157371" y="2522554"/>
                  </a:lnTo>
                  <a:lnTo>
                    <a:pt x="4175679" y="2420844"/>
                  </a:lnTo>
                  <a:lnTo>
                    <a:pt x="4193998" y="2195897"/>
                  </a:lnTo>
                  <a:lnTo>
                    <a:pt x="4212306" y="2001469"/>
                  </a:lnTo>
                  <a:lnTo>
                    <a:pt x="4230625" y="1587254"/>
                  </a:lnTo>
                  <a:lnTo>
                    <a:pt x="4248945" y="1386769"/>
                  </a:lnTo>
                  <a:lnTo>
                    <a:pt x="4267253" y="1451884"/>
                  </a:lnTo>
                  <a:lnTo>
                    <a:pt x="4285572" y="1311560"/>
                  </a:lnTo>
                  <a:lnTo>
                    <a:pt x="4303881" y="1085038"/>
                  </a:lnTo>
                  <a:lnTo>
                    <a:pt x="4322199" y="474605"/>
                  </a:lnTo>
                  <a:lnTo>
                    <a:pt x="4340508" y="335413"/>
                  </a:lnTo>
                  <a:lnTo>
                    <a:pt x="4358827" y="167481"/>
                  </a:lnTo>
                  <a:lnTo>
                    <a:pt x="4377146" y="167930"/>
                  </a:lnTo>
                  <a:lnTo>
                    <a:pt x="4395454" y="219792"/>
                  </a:lnTo>
                  <a:lnTo>
                    <a:pt x="4413774" y="497509"/>
                  </a:lnTo>
                  <a:lnTo>
                    <a:pt x="4432082" y="597860"/>
                  </a:lnTo>
                  <a:lnTo>
                    <a:pt x="4450401" y="607737"/>
                  </a:lnTo>
                  <a:lnTo>
                    <a:pt x="4468709" y="751645"/>
                  </a:lnTo>
                  <a:lnTo>
                    <a:pt x="4487028" y="924063"/>
                  </a:lnTo>
                  <a:lnTo>
                    <a:pt x="4505337" y="984461"/>
                  </a:lnTo>
                  <a:lnTo>
                    <a:pt x="4523656" y="1030480"/>
                  </a:lnTo>
                  <a:lnTo>
                    <a:pt x="4541975" y="1214124"/>
                  </a:lnTo>
                  <a:lnTo>
                    <a:pt x="4560283" y="1250504"/>
                  </a:lnTo>
                  <a:lnTo>
                    <a:pt x="4578602" y="1375553"/>
                  </a:lnTo>
                  <a:lnTo>
                    <a:pt x="4596911" y="1461082"/>
                  </a:lnTo>
                  <a:lnTo>
                    <a:pt x="4615230" y="1515413"/>
                  </a:lnTo>
                  <a:lnTo>
                    <a:pt x="4633538" y="1545952"/>
                  </a:lnTo>
                  <a:lnTo>
                    <a:pt x="4651857" y="1666511"/>
                  </a:lnTo>
                  <a:lnTo>
                    <a:pt x="4670176" y="1827702"/>
                  </a:lnTo>
                  <a:lnTo>
                    <a:pt x="4706804" y="2117321"/>
                  </a:lnTo>
                  <a:lnTo>
                    <a:pt x="4725112" y="2246861"/>
                  </a:lnTo>
                  <a:lnTo>
                    <a:pt x="4743431" y="2353947"/>
                  </a:lnTo>
                  <a:lnTo>
                    <a:pt x="4761739" y="2173217"/>
                  </a:lnTo>
                  <a:lnTo>
                    <a:pt x="4780059" y="2153462"/>
                  </a:lnTo>
                  <a:lnTo>
                    <a:pt x="4798367" y="2100480"/>
                  </a:lnTo>
                  <a:lnTo>
                    <a:pt x="4816686" y="2108112"/>
                  </a:lnTo>
                  <a:lnTo>
                    <a:pt x="4835005" y="2092168"/>
                  </a:lnTo>
                  <a:lnTo>
                    <a:pt x="4853314" y="2053781"/>
                  </a:lnTo>
                  <a:lnTo>
                    <a:pt x="4871633" y="1931873"/>
                  </a:lnTo>
                  <a:lnTo>
                    <a:pt x="4889941" y="1835560"/>
                  </a:lnTo>
                  <a:lnTo>
                    <a:pt x="4908260" y="1804805"/>
                  </a:lnTo>
                  <a:lnTo>
                    <a:pt x="4926569" y="1695689"/>
                  </a:lnTo>
                  <a:lnTo>
                    <a:pt x="4944887" y="1562339"/>
                  </a:lnTo>
                  <a:lnTo>
                    <a:pt x="4963207" y="1439535"/>
                  </a:lnTo>
                  <a:lnTo>
                    <a:pt x="4981515" y="1387222"/>
                  </a:lnTo>
                  <a:lnTo>
                    <a:pt x="4999834" y="1305051"/>
                  </a:lnTo>
                  <a:lnTo>
                    <a:pt x="5018142" y="1702879"/>
                  </a:lnTo>
                  <a:lnTo>
                    <a:pt x="5036462" y="1681105"/>
                  </a:lnTo>
                  <a:lnTo>
                    <a:pt x="5054770" y="1673916"/>
                  </a:lnTo>
                  <a:lnTo>
                    <a:pt x="5073089" y="1660670"/>
                  </a:lnTo>
                  <a:lnTo>
                    <a:pt x="5091397" y="1609934"/>
                  </a:lnTo>
                  <a:lnTo>
                    <a:pt x="5109717" y="1452780"/>
                  </a:lnTo>
                  <a:lnTo>
                    <a:pt x="5128035" y="1541904"/>
                  </a:lnTo>
                  <a:lnTo>
                    <a:pt x="5146344" y="1840051"/>
                  </a:lnTo>
                  <a:lnTo>
                    <a:pt x="5164663" y="1592651"/>
                  </a:lnTo>
                  <a:lnTo>
                    <a:pt x="5182972" y="1260824"/>
                  </a:lnTo>
                  <a:lnTo>
                    <a:pt x="5201290" y="1751143"/>
                  </a:lnTo>
                  <a:lnTo>
                    <a:pt x="5219598" y="1670548"/>
                  </a:lnTo>
                  <a:lnTo>
                    <a:pt x="5237918" y="743344"/>
                  </a:lnTo>
                  <a:lnTo>
                    <a:pt x="5256237" y="514565"/>
                  </a:lnTo>
                  <a:lnTo>
                    <a:pt x="5274545" y="220690"/>
                  </a:lnTo>
                  <a:lnTo>
                    <a:pt x="5292865" y="0"/>
                  </a:lnTo>
                  <a:lnTo>
                    <a:pt x="5311173" y="4490"/>
                  </a:lnTo>
                  <a:lnTo>
                    <a:pt x="5329492" y="152439"/>
                  </a:lnTo>
                  <a:lnTo>
                    <a:pt x="5347800" y="244936"/>
                  </a:lnTo>
                  <a:lnTo>
                    <a:pt x="5366119" y="243140"/>
                  </a:lnTo>
                  <a:lnTo>
                    <a:pt x="5384438" y="255039"/>
                  </a:lnTo>
                  <a:lnTo>
                    <a:pt x="5402746" y="328901"/>
                  </a:lnTo>
                  <a:lnTo>
                    <a:pt x="5421066" y="433745"/>
                  </a:lnTo>
                  <a:lnTo>
                    <a:pt x="5439374" y="438685"/>
                  </a:lnTo>
                  <a:lnTo>
                    <a:pt x="5457693" y="485386"/>
                  </a:lnTo>
                  <a:lnTo>
                    <a:pt x="5476001" y="716626"/>
                  </a:lnTo>
                  <a:lnTo>
                    <a:pt x="5476001" y="716626"/>
                  </a:lnTo>
                </a:path>
              </a:pathLst>
            </a:custGeom>
            <a:noFill/>
            <a:ln w="21590" cap="sq">
              <a:solidFill>
                <a:schemeClr val="tx1"/>
              </a:solidFill>
              <a:prstDash val="solid"/>
              <a:round/>
            </a:ln>
          </p:spPr>
          <p:txBody>
            <a:bodyPr rtlCol="0" anchor="ctr"/>
            <a:lstStyle/>
            <a:p>
              <a:endParaRPr lang="zh-CN" altLang="en-US"/>
            </a:p>
          </p:txBody>
        </p:sp>
        <p:sp>
          <p:nvSpPr>
            <p:cNvPr id="52" name="任意形状 51">
              <a:extLst>
                <a:ext uri="{FF2B5EF4-FFF2-40B4-BE49-F238E27FC236}">
                  <a16:creationId xmlns:a16="http://schemas.microsoft.com/office/drawing/2014/main" id="{55081CFC-F55A-2743-28FC-9BF69F1DE327}"/>
                </a:ext>
              </a:extLst>
            </p:cNvPr>
            <p:cNvSpPr/>
            <p:nvPr/>
          </p:nvSpPr>
          <p:spPr>
            <a:xfrm>
              <a:off x="5183466" y="2317804"/>
              <a:ext cx="1293772" cy="250085"/>
            </a:xfrm>
            <a:custGeom>
              <a:avLst/>
              <a:gdLst>
                <a:gd name="connsiteX0" fmla="*/ 0 w 5476001"/>
                <a:gd name="connsiteY0" fmla="*/ 782206 h 2720339"/>
                <a:gd name="connsiteX1" fmla="*/ 18308 w 5476001"/>
                <a:gd name="connsiteY1" fmla="*/ 923199 h 2720339"/>
                <a:gd name="connsiteX2" fmla="*/ 36627 w 5476001"/>
                <a:gd name="connsiteY2" fmla="*/ 953447 h 2720339"/>
                <a:gd name="connsiteX3" fmla="*/ 54936 w 5476001"/>
                <a:gd name="connsiteY3" fmla="*/ 1193182 h 2720339"/>
                <a:gd name="connsiteX4" fmla="*/ 73255 w 5476001"/>
                <a:gd name="connsiteY4" fmla="*/ 1389165 h 2720339"/>
                <a:gd name="connsiteX5" fmla="*/ 91563 w 5476001"/>
                <a:gd name="connsiteY5" fmla="*/ 1602658 h 2720339"/>
                <a:gd name="connsiteX6" fmla="*/ 109882 w 5476001"/>
                <a:gd name="connsiteY6" fmla="*/ 1788893 h 2720339"/>
                <a:gd name="connsiteX7" fmla="*/ 128201 w 5476001"/>
                <a:gd name="connsiteY7" fmla="*/ 1958882 h 2720339"/>
                <a:gd name="connsiteX8" fmla="*/ 146510 w 5476001"/>
                <a:gd name="connsiteY8" fmla="*/ 1966137 h 2720339"/>
                <a:gd name="connsiteX9" fmla="*/ 164829 w 5476001"/>
                <a:gd name="connsiteY9" fmla="*/ 1826395 h 2720339"/>
                <a:gd name="connsiteX10" fmla="*/ 183137 w 5476001"/>
                <a:gd name="connsiteY10" fmla="*/ 1752396 h 2720339"/>
                <a:gd name="connsiteX11" fmla="*/ 201456 w 5476001"/>
                <a:gd name="connsiteY11" fmla="*/ 1660401 h 2720339"/>
                <a:gd name="connsiteX12" fmla="*/ 219765 w 5476001"/>
                <a:gd name="connsiteY12" fmla="*/ 1619153 h 2720339"/>
                <a:gd name="connsiteX13" fmla="*/ 238084 w 5476001"/>
                <a:gd name="connsiteY13" fmla="*/ 1740651 h 2720339"/>
                <a:gd name="connsiteX14" fmla="*/ 256403 w 5476001"/>
                <a:gd name="connsiteY14" fmla="*/ 1886135 h 2720339"/>
                <a:gd name="connsiteX15" fmla="*/ 293030 w 5476001"/>
                <a:gd name="connsiteY15" fmla="*/ 2291369 h 2720339"/>
                <a:gd name="connsiteX16" fmla="*/ 311339 w 5476001"/>
                <a:gd name="connsiteY16" fmla="*/ 2455604 h 2720339"/>
                <a:gd name="connsiteX17" fmla="*/ 329658 w 5476001"/>
                <a:gd name="connsiteY17" fmla="*/ 2655592 h 2720339"/>
                <a:gd name="connsiteX18" fmla="*/ 347966 w 5476001"/>
                <a:gd name="connsiteY18" fmla="*/ 2671590 h 2720339"/>
                <a:gd name="connsiteX19" fmla="*/ 366285 w 5476001"/>
                <a:gd name="connsiteY19" fmla="*/ 2454103 h 2720339"/>
                <a:gd name="connsiteX20" fmla="*/ 384593 w 5476001"/>
                <a:gd name="connsiteY20" fmla="*/ 2529355 h 2720339"/>
                <a:gd name="connsiteX21" fmla="*/ 402913 w 5476001"/>
                <a:gd name="connsiteY21" fmla="*/ 2185124 h 2720339"/>
                <a:gd name="connsiteX22" fmla="*/ 421232 w 5476001"/>
                <a:gd name="connsiteY22" fmla="*/ 2050132 h 2720339"/>
                <a:gd name="connsiteX23" fmla="*/ 457859 w 5476001"/>
                <a:gd name="connsiteY23" fmla="*/ 1744893 h 2720339"/>
                <a:gd name="connsiteX24" fmla="*/ 476167 w 5476001"/>
                <a:gd name="connsiteY24" fmla="*/ 1875890 h 2720339"/>
                <a:gd name="connsiteX25" fmla="*/ 494487 w 5476001"/>
                <a:gd name="connsiteY25" fmla="*/ 1929887 h 2720339"/>
                <a:gd name="connsiteX26" fmla="*/ 512795 w 5476001"/>
                <a:gd name="connsiteY26" fmla="*/ 2091877 h 2720339"/>
                <a:gd name="connsiteX27" fmla="*/ 531114 w 5476001"/>
                <a:gd name="connsiteY27" fmla="*/ 2032386 h 2720339"/>
                <a:gd name="connsiteX28" fmla="*/ 549433 w 5476001"/>
                <a:gd name="connsiteY28" fmla="*/ 1977633 h 2720339"/>
                <a:gd name="connsiteX29" fmla="*/ 567741 w 5476001"/>
                <a:gd name="connsiteY29" fmla="*/ 1905134 h 2720339"/>
                <a:gd name="connsiteX30" fmla="*/ 586061 w 5476001"/>
                <a:gd name="connsiteY30" fmla="*/ 1867136 h 2720339"/>
                <a:gd name="connsiteX31" fmla="*/ 604369 w 5476001"/>
                <a:gd name="connsiteY31" fmla="*/ 1853145 h 2720339"/>
                <a:gd name="connsiteX32" fmla="*/ 622688 w 5476001"/>
                <a:gd name="connsiteY32" fmla="*/ 1690400 h 2720339"/>
                <a:gd name="connsiteX33" fmla="*/ 640996 w 5476001"/>
                <a:gd name="connsiteY33" fmla="*/ 1747646 h 2720339"/>
                <a:gd name="connsiteX34" fmla="*/ 659315 w 5476001"/>
                <a:gd name="connsiteY34" fmla="*/ 1636155 h 2720339"/>
                <a:gd name="connsiteX35" fmla="*/ 677635 w 5476001"/>
                <a:gd name="connsiteY35" fmla="*/ 1638649 h 2720339"/>
                <a:gd name="connsiteX36" fmla="*/ 695943 w 5476001"/>
                <a:gd name="connsiteY36" fmla="*/ 1494158 h 2720339"/>
                <a:gd name="connsiteX37" fmla="*/ 714262 w 5476001"/>
                <a:gd name="connsiteY37" fmla="*/ 1365665 h 2720339"/>
                <a:gd name="connsiteX38" fmla="*/ 732570 w 5476001"/>
                <a:gd name="connsiteY38" fmla="*/ 1435163 h 2720339"/>
                <a:gd name="connsiteX39" fmla="*/ 750889 w 5476001"/>
                <a:gd name="connsiteY39" fmla="*/ 1436663 h 2720339"/>
                <a:gd name="connsiteX40" fmla="*/ 769198 w 5476001"/>
                <a:gd name="connsiteY40" fmla="*/ 1466663 h 2720339"/>
                <a:gd name="connsiteX41" fmla="*/ 787517 w 5476001"/>
                <a:gd name="connsiteY41" fmla="*/ 1412666 h 2720339"/>
                <a:gd name="connsiteX42" fmla="*/ 805825 w 5476001"/>
                <a:gd name="connsiteY42" fmla="*/ 1411921 h 2720339"/>
                <a:gd name="connsiteX43" fmla="*/ 824144 w 5476001"/>
                <a:gd name="connsiteY43" fmla="*/ 1351167 h 2720339"/>
                <a:gd name="connsiteX44" fmla="*/ 842464 w 5476001"/>
                <a:gd name="connsiteY44" fmla="*/ 1819141 h 2720339"/>
                <a:gd name="connsiteX45" fmla="*/ 860772 w 5476001"/>
                <a:gd name="connsiteY45" fmla="*/ 1724145 h 2720339"/>
                <a:gd name="connsiteX46" fmla="*/ 879091 w 5476001"/>
                <a:gd name="connsiteY46" fmla="*/ 1622154 h 2720339"/>
                <a:gd name="connsiteX47" fmla="*/ 897399 w 5476001"/>
                <a:gd name="connsiteY47" fmla="*/ 1653654 h 2720339"/>
                <a:gd name="connsiteX48" fmla="*/ 915718 w 5476001"/>
                <a:gd name="connsiteY48" fmla="*/ 1635659 h 2720339"/>
                <a:gd name="connsiteX49" fmla="*/ 934027 w 5476001"/>
                <a:gd name="connsiteY49" fmla="*/ 1718402 h 2720339"/>
                <a:gd name="connsiteX50" fmla="*/ 952346 w 5476001"/>
                <a:gd name="connsiteY50" fmla="*/ 1687647 h 2720339"/>
                <a:gd name="connsiteX51" fmla="*/ 970665 w 5476001"/>
                <a:gd name="connsiteY51" fmla="*/ 1822390 h 2720339"/>
                <a:gd name="connsiteX52" fmla="*/ 988973 w 5476001"/>
                <a:gd name="connsiteY52" fmla="*/ 1765900 h 2720339"/>
                <a:gd name="connsiteX53" fmla="*/ 1007292 w 5476001"/>
                <a:gd name="connsiteY53" fmla="*/ 1747646 h 2720339"/>
                <a:gd name="connsiteX54" fmla="*/ 1025601 w 5476001"/>
                <a:gd name="connsiteY54" fmla="*/ 1660401 h 2720339"/>
                <a:gd name="connsiteX55" fmla="*/ 1043920 w 5476001"/>
                <a:gd name="connsiteY55" fmla="*/ 1614155 h 2720339"/>
                <a:gd name="connsiteX56" fmla="*/ 1062228 w 5476001"/>
                <a:gd name="connsiteY56" fmla="*/ 1302169 h 2720339"/>
                <a:gd name="connsiteX57" fmla="*/ 1080547 w 5476001"/>
                <a:gd name="connsiteY57" fmla="*/ 1040444 h 2720339"/>
                <a:gd name="connsiteX58" fmla="*/ 1098866 w 5476001"/>
                <a:gd name="connsiteY58" fmla="*/ 637207 h 2720339"/>
                <a:gd name="connsiteX59" fmla="*/ 1117175 w 5476001"/>
                <a:gd name="connsiteY59" fmla="*/ 792202 h 2720339"/>
                <a:gd name="connsiteX60" fmla="*/ 1135494 w 5476001"/>
                <a:gd name="connsiteY60" fmla="*/ 993442 h 2720339"/>
                <a:gd name="connsiteX61" fmla="*/ 1153802 w 5476001"/>
                <a:gd name="connsiteY61" fmla="*/ 1137437 h 2720339"/>
                <a:gd name="connsiteX62" fmla="*/ 1172121 w 5476001"/>
                <a:gd name="connsiteY62" fmla="*/ 1031689 h 2720339"/>
                <a:gd name="connsiteX63" fmla="*/ 1190429 w 5476001"/>
                <a:gd name="connsiteY63" fmla="*/ 1120186 h 2720339"/>
                <a:gd name="connsiteX64" fmla="*/ 1208749 w 5476001"/>
                <a:gd name="connsiteY64" fmla="*/ 1216424 h 2720339"/>
                <a:gd name="connsiteX65" fmla="*/ 1227057 w 5476001"/>
                <a:gd name="connsiteY65" fmla="*/ 1263922 h 2720339"/>
                <a:gd name="connsiteX66" fmla="*/ 1245376 w 5476001"/>
                <a:gd name="connsiteY66" fmla="*/ 1366420 h 2720339"/>
                <a:gd name="connsiteX67" fmla="*/ 1263695 w 5476001"/>
                <a:gd name="connsiteY67" fmla="*/ 1343924 h 2720339"/>
                <a:gd name="connsiteX68" fmla="*/ 1282003 w 5476001"/>
                <a:gd name="connsiteY68" fmla="*/ 1362923 h 2720339"/>
                <a:gd name="connsiteX69" fmla="*/ 1300323 w 5476001"/>
                <a:gd name="connsiteY69" fmla="*/ 1397672 h 2720339"/>
                <a:gd name="connsiteX70" fmla="*/ 1318631 w 5476001"/>
                <a:gd name="connsiteY70" fmla="*/ 1458415 h 2720339"/>
                <a:gd name="connsiteX71" fmla="*/ 1336950 w 5476001"/>
                <a:gd name="connsiteY71" fmla="*/ 1557406 h 2720339"/>
                <a:gd name="connsiteX72" fmla="*/ 1373577 w 5476001"/>
                <a:gd name="connsiteY72" fmla="*/ 1596656 h 2720339"/>
                <a:gd name="connsiteX73" fmla="*/ 1391897 w 5476001"/>
                <a:gd name="connsiteY73" fmla="*/ 1645903 h 2720339"/>
                <a:gd name="connsiteX74" fmla="*/ 1410205 w 5476001"/>
                <a:gd name="connsiteY74" fmla="*/ 1652153 h 2720339"/>
                <a:gd name="connsiteX75" fmla="*/ 1428524 w 5476001"/>
                <a:gd name="connsiteY75" fmla="*/ 1660401 h 2720339"/>
                <a:gd name="connsiteX76" fmla="*/ 1446832 w 5476001"/>
                <a:gd name="connsiteY76" fmla="*/ 1617404 h 2720339"/>
                <a:gd name="connsiteX77" fmla="*/ 1465152 w 5476001"/>
                <a:gd name="connsiteY77" fmla="*/ 1727653 h 2720339"/>
                <a:gd name="connsiteX78" fmla="*/ 1483460 w 5476001"/>
                <a:gd name="connsiteY78" fmla="*/ 1699899 h 2720339"/>
                <a:gd name="connsiteX79" fmla="*/ 1501779 w 5476001"/>
                <a:gd name="connsiteY79" fmla="*/ 1681397 h 2720339"/>
                <a:gd name="connsiteX80" fmla="*/ 1520087 w 5476001"/>
                <a:gd name="connsiteY80" fmla="*/ 1776393 h 2720339"/>
                <a:gd name="connsiteX81" fmla="*/ 1538406 w 5476001"/>
                <a:gd name="connsiteY81" fmla="*/ 1909636 h 2720339"/>
                <a:gd name="connsiteX82" fmla="*/ 1556725 w 5476001"/>
                <a:gd name="connsiteY82" fmla="*/ 1864394 h 2720339"/>
                <a:gd name="connsiteX83" fmla="*/ 1575034 w 5476001"/>
                <a:gd name="connsiteY83" fmla="*/ 1803391 h 2720339"/>
                <a:gd name="connsiteX84" fmla="*/ 1593353 w 5476001"/>
                <a:gd name="connsiteY84" fmla="*/ 1808141 h 2720339"/>
                <a:gd name="connsiteX85" fmla="*/ 1611661 w 5476001"/>
                <a:gd name="connsiteY85" fmla="*/ 1890388 h 2720339"/>
                <a:gd name="connsiteX86" fmla="*/ 1629980 w 5476001"/>
                <a:gd name="connsiteY86" fmla="*/ 2043375 h 2720339"/>
                <a:gd name="connsiteX87" fmla="*/ 1648288 w 5476001"/>
                <a:gd name="connsiteY87" fmla="*/ 2076623 h 2720339"/>
                <a:gd name="connsiteX88" fmla="*/ 1666608 w 5476001"/>
                <a:gd name="connsiteY88" fmla="*/ 2019885 h 2720339"/>
                <a:gd name="connsiteX89" fmla="*/ 1684927 w 5476001"/>
                <a:gd name="connsiteY89" fmla="*/ 2085627 h 2720339"/>
                <a:gd name="connsiteX90" fmla="*/ 1703235 w 5476001"/>
                <a:gd name="connsiteY90" fmla="*/ 2218373 h 2720339"/>
                <a:gd name="connsiteX91" fmla="*/ 1721554 w 5476001"/>
                <a:gd name="connsiteY91" fmla="*/ 2522101 h 2720339"/>
                <a:gd name="connsiteX92" fmla="*/ 1739862 w 5476001"/>
                <a:gd name="connsiteY92" fmla="*/ 2505099 h 2720339"/>
                <a:gd name="connsiteX93" fmla="*/ 1758182 w 5476001"/>
                <a:gd name="connsiteY93" fmla="*/ 2503350 h 2720339"/>
                <a:gd name="connsiteX94" fmla="*/ 1776490 w 5476001"/>
                <a:gd name="connsiteY94" fmla="*/ 2147622 h 2720339"/>
                <a:gd name="connsiteX95" fmla="*/ 1794809 w 5476001"/>
                <a:gd name="connsiteY95" fmla="*/ 1728647 h 2720339"/>
                <a:gd name="connsiteX96" fmla="*/ 1813128 w 5476001"/>
                <a:gd name="connsiteY96" fmla="*/ 1493413 h 2720339"/>
                <a:gd name="connsiteX97" fmla="*/ 1831436 w 5476001"/>
                <a:gd name="connsiteY97" fmla="*/ 1375920 h 2720339"/>
                <a:gd name="connsiteX98" fmla="*/ 1849756 w 5476001"/>
                <a:gd name="connsiteY98" fmla="*/ 1203675 h 2720339"/>
                <a:gd name="connsiteX99" fmla="*/ 1868064 w 5476001"/>
                <a:gd name="connsiteY99" fmla="*/ 1002186 h 2720339"/>
                <a:gd name="connsiteX100" fmla="*/ 1886383 w 5476001"/>
                <a:gd name="connsiteY100" fmla="*/ 953447 h 2720339"/>
                <a:gd name="connsiteX101" fmla="*/ 1904691 w 5476001"/>
                <a:gd name="connsiteY101" fmla="*/ 1354168 h 2720339"/>
                <a:gd name="connsiteX102" fmla="*/ 1923010 w 5476001"/>
                <a:gd name="connsiteY102" fmla="*/ 1375672 h 2720339"/>
                <a:gd name="connsiteX103" fmla="*/ 1941319 w 5476001"/>
                <a:gd name="connsiteY103" fmla="*/ 1492916 h 2720339"/>
                <a:gd name="connsiteX104" fmla="*/ 1959638 w 5476001"/>
                <a:gd name="connsiteY104" fmla="*/ 1397413 h 2720339"/>
                <a:gd name="connsiteX105" fmla="*/ 1977957 w 5476001"/>
                <a:gd name="connsiteY105" fmla="*/ 1446919 h 2720339"/>
                <a:gd name="connsiteX106" fmla="*/ 1996265 w 5476001"/>
                <a:gd name="connsiteY106" fmla="*/ 1698647 h 2720339"/>
                <a:gd name="connsiteX107" fmla="*/ 2014584 w 5476001"/>
                <a:gd name="connsiteY107" fmla="*/ 2051126 h 2720339"/>
                <a:gd name="connsiteX108" fmla="*/ 2032893 w 5476001"/>
                <a:gd name="connsiteY108" fmla="*/ 2186117 h 2720339"/>
                <a:gd name="connsiteX109" fmla="*/ 2051212 w 5476001"/>
                <a:gd name="connsiteY109" fmla="*/ 2173876 h 2720339"/>
                <a:gd name="connsiteX110" fmla="*/ 2069520 w 5476001"/>
                <a:gd name="connsiteY110" fmla="*/ 2151875 h 2720339"/>
                <a:gd name="connsiteX111" fmla="*/ 2087839 w 5476001"/>
                <a:gd name="connsiteY111" fmla="*/ 2115378 h 2720339"/>
                <a:gd name="connsiteX112" fmla="*/ 2106159 w 5476001"/>
                <a:gd name="connsiteY112" fmla="*/ 2071129 h 2720339"/>
                <a:gd name="connsiteX113" fmla="*/ 2124467 w 5476001"/>
                <a:gd name="connsiteY113" fmla="*/ 2062374 h 2720339"/>
                <a:gd name="connsiteX114" fmla="*/ 2142786 w 5476001"/>
                <a:gd name="connsiteY114" fmla="*/ 2098127 h 2720339"/>
                <a:gd name="connsiteX115" fmla="*/ 2161095 w 5476001"/>
                <a:gd name="connsiteY115" fmla="*/ 2095374 h 2720339"/>
                <a:gd name="connsiteX116" fmla="*/ 2179414 w 5476001"/>
                <a:gd name="connsiteY116" fmla="*/ 2085378 h 2720339"/>
                <a:gd name="connsiteX117" fmla="*/ 2197722 w 5476001"/>
                <a:gd name="connsiteY117" fmla="*/ 2112128 h 2720339"/>
                <a:gd name="connsiteX118" fmla="*/ 2216041 w 5476001"/>
                <a:gd name="connsiteY118" fmla="*/ 1993631 h 2720339"/>
                <a:gd name="connsiteX119" fmla="*/ 2234349 w 5476001"/>
                <a:gd name="connsiteY119" fmla="*/ 1853394 h 2720339"/>
                <a:gd name="connsiteX120" fmla="*/ 2252668 w 5476001"/>
                <a:gd name="connsiteY120" fmla="*/ 1724145 h 2720339"/>
                <a:gd name="connsiteX121" fmla="*/ 2270988 w 5476001"/>
                <a:gd name="connsiteY121" fmla="*/ 1419413 h 2720339"/>
                <a:gd name="connsiteX122" fmla="*/ 2289296 w 5476001"/>
                <a:gd name="connsiteY122" fmla="*/ 900692 h 2720339"/>
                <a:gd name="connsiteX123" fmla="*/ 2307615 w 5476001"/>
                <a:gd name="connsiteY123" fmla="*/ 796952 h 2720339"/>
                <a:gd name="connsiteX124" fmla="*/ 2325923 w 5476001"/>
                <a:gd name="connsiteY124" fmla="*/ 752703 h 2720339"/>
                <a:gd name="connsiteX125" fmla="*/ 2344242 w 5476001"/>
                <a:gd name="connsiteY125" fmla="*/ 960194 h 2720339"/>
                <a:gd name="connsiteX126" fmla="*/ 2362551 w 5476001"/>
                <a:gd name="connsiteY126" fmla="*/ 1008188 h 2720339"/>
                <a:gd name="connsiteX127" fmla="*/ 2380870 w 5476001"/>
                <a:gd name="connsiteY127" fmla="*/ 1080191 h 2720339"/>
                <a:gd name="connsiteX128" fmla="*/ 2399189 w 5476001"/>
                <a:gd name="connsiteY128" fmla="*/ 1195179 h 2720339"/>
                <a:gd name="connsiteX129" fmla="*/ 2417497 w 5476001"/>
                <a:gd name="connsiteY129" fmla="*/ 1395416 h 2720339"/>
                <a:gd name="connsiteX130" fmla="*/ 2435816 w 5476001"/>
                <a:gd name="connsiteY130" fmla="*/ 1412914 h 2720339"/>
                <a:gd name="connsiteX131" fmla="*/ 2454125 w 5476001"/>
                <a:gd name="connsiteY131" fmla="*/ 1483157 h 2720339"/>
                <a:gd name="connsiteX132" fmla="*/ 2472444 w 5476001"/>
                <a:gd name="connsiteY132" fmla="*/ 1476411 h 2720339"/>
                <a:gd name="connsiteX133" fmla="*/ 2490752 w 5476001"/>
                <a:gd name="connsiteY133" fmla="*/ 1625403 h 2720339"/>
                <a:gd name="connsiteX134" fmla="*/ 2509071 w 5476001"/>
                <a:gd name="connsiteY134" fmla="*/ 2234123 h 2720339"/>
                <a:gd name="connsiteX135" fmla="*/ 2527390 w 5476001"/>
                <a:gd name="connsiteY135" fmla="*/ 2720340 h 2720339"/>
                <a:gd name="connsiteX136" fmla="*/ 2545699 w 5476001"/>
                <a:gd name="connsiteY136" fmla="*/ 2319867 h 2720339"/>
                <a:gd name="connsiteX137" fmla="*/ 2564018 w 5476001"/>
                <a:gd name="connsiteY137" fmla="*/ 2368358 h 2720339"/>
                <a:gd name="connsiteX138" fmla="*/ 2582326 w 5476001"/>
                <a:gd name="connsiteY138" fmla="*/ 2390607 h 2720339"/>
                <a:gd name="connsiteX139" fmla="*/ 2600645 w 5476001"/>
                <a:gd name="connsiteY139" fmla="*/ 2547102 h 2720339"/>
                <a:gd name="connsiteX140" fmla="*/ 2618953 w 5476001"/>
                <a:gd name="connsiteY140" fmla="*/ 2192616 h 2720339"/>
                <a:gd name="connsiteX141" fmla="*/ 2637273 w 5476001"/>
                <a:gd name="connsiteY141" fmla="*/ 1577409 h 2720339"/>
                <a:gd name="connsiteX142" fmla="*/ 2655581 w 5476001"/>
                <a:gd name="connsiteY142" fmla="*/ 1293176 h 2720339"/>
                <a:gd name="connsiteX143" fmla="*/ 2673900 w 5476001"/>
                <a:gd name="connsiteY143" fmla="*/ 1039936 h 2720339"/>
                <a:gd name="connsiteX144" fmla="*/ 2692219 w 5476001"/>
                <a:gd name="connsiteY144" fmla="*/ 967945 h 2720339"/>
                <a:gd name="connsiteX145" fmla="*/ 2710527 w 5476001"/>
                <a:gd name="connsiteY145" fmla="*/ 951946 h 2720339"/>
                <a:gd name="connsiteX146" fmla="*/ 2728847 w 5476001"/>
                <a:gd name="connsiteY146" fmla="*/ 830200 h 2720339"/>
                <a:gd name="connsiteX147" fmla="*/ 2747155 w 5476001"/>
                <a:gd name="connsiteY147" fmla="*/ 682212 h 2720339"/>
                <a:gd name="connsiteX148" fmla="*/ 2765474 w 5476001"/>
                <a:gd name="connsiteY148" fmla="*/ 699462 h 2720339"/>
                <a:gd name="connsiteX149" fmla="*/ 2783782 w 5476001"/>
                <a:gd name="connsiteY149" fmla="*/ 839948 h 2720339"/>
                <a:gd name="connsiteX150" fmla="*/ 2802101 w 5476001"/>
                <a:gd name="connsiteY150" fmla="*/ 942198 h 2720339"/>
                <a:gd name="connsiteX151" fmla="*/ 2820421 w 5476001"/>
                <a:gd name="connsiteY151" fmla="*/ 976948 h 2720339"/>
                <a:gd name="connsiteX152" fmla="*/ 2857048 w 5476001"/>
                <a:gd name="connsiteY152" fmla="*/ 1145436 h 2720339"/>
                <a:gd name="connsiteX153" fmla="*/ 2875356 w 5476001"/>
                <a:gd name="connsiteY153" fmla="*/ 1150434 h 2720339"/>
                <a:gd name="connsiteX154" fmla="*/ 2893675 w 5476001"/>
                <a:gd name="connsiteY154" fmla="*/ 1177184 h 2720339"/>
                <a:gd name="connsiteX155" fmla="*/ 2911984 w 5476001"/>
                <a:gd name="connsiteY155" fmla="*/ 1159934 h 2720339"/>
                <a:gd name="connsiteX156" fmla="*/ 2930303 w 5476001"/>
                <a:gd name="connsiteY156" fmla="*/ 1122432 h 2720339"/>
                <a:gd name="connsiteX157" fmla="*/ 2948611 w 5476001"/>
                <a:gd name="connsiteY157" fmla="*/ 1166184 h 2720339"/>
                <a:gd name="connsiteX158" fmla="*/ 2966930 w 5476001"/>
                <a:gd name="connsiteY158" fmla="*/ 1195428 h 2720339"/>
                <a:gd name="connsiteX159" fmla="*/ 2985249 w 5476001"/>
                <a:gd name="connsiteY159" fmla="*/ 1277426 h 2720339"/>
                <a:gd name="connsiteX160" fmla="*/ 3003558 w 5476001"/>
                <a:gd name="connsiteY160" fmla="*/ 1374171 h 2720339"/>
                <a:gd name="connsiteX161" fmla="*/ 3021877 w 5476001"/>
                <a:gd name="connsiteY161" fmla="*/ 1490660 h 2720339"/>
                <a:gd name="connsiteX162" fmla="*/ 3040185 w 5476001"/>
                <a:gd name="connsiteY162" fmla="*/ 1536409 h 2720339"/>
                <a:gd name="connsiteX163" fmla="*/ 3058504 w 5476001"/>
                <a:gd name="connsiteY163" fmla="*/ 1564660 h 2720339"/>
                <a:gd name="connsiteX164" fmla="*/ 3076812 w 5476001"/>
                <a:gd name="connsiteY164" fmla="*/ 1482413 h 2720339"/>
                <a:gd name="connsiteX165" fmla="*/ 3095132 w 5476001"/>
                <a:gd name="connsiteY165" fmla="*/ 1440161 h 2720339"/>
                <a:gd name="connsiteX166" fmla="*/ 3113451 w 5476001"/>
                <a:gd name="connsiteY166" fmla="*/ 1562911 h 2720339"/>
                <a:gd name="connsiteX167" fmla="*/ 3131759 w 5476001"/>
                <a:gd name="connsiteY167" fmla="*/ 1654150 h 2720339"/>
                <a:gd name="connsiteX168" fmla="*/ 3150078 w 5476001"/>
                <a:gd name="connsiteY168" fmla="*/ 1764896 h 2720339"/>
                <a:gd name="connsiteX169" fmla="*/ 3168386 w 5476001"/>
                <a:gd name="connsiteY169" fmla="*/ 1719644 h 2720339"/>
                <a:gd name="connsiteX170" fmla="*/ 3186706 w 5476001"/>
                <a:gd name="connsiteY170" fmla="*/ 1667655 h 2720339"/>
                <a:gd name="connsiteX171" fmla="*/ 3205014 w 5476001"/>
                <a:gd name="connsiteY171" fmla="*/ 1622402 h 2720339"/>
                <a:gd name="connsiteX172" fmla="*/ 3223333 w 5476001"/>
                <a:gd name="connsiteY172" fmla="*/ 1607408 h 2720339"/>
                <a:gd name="connsiteX173" fmla="*/ 3241652 w 5476001"/>
                <a:gd name="connsiteY173" fmla="*/ 1614910 h 2720339"/>
                <a:gd name="connsiteX174" fmla="*/ 3259960 w 5476001"/>
                <a:gd name="connsiteY174" fmla="*/ 1599905 h 2720339"/>
                <a:gd name="connsiteX175" fmla="*/ 3278280 w 5476001"/>
                <a:gd name="connsiteY175" fmla="*/ 1679400 h 2720339"/>
                <a:gd name="connsiteX176" fmla="*/ 3296588 w 5476001"/>
                <a:gd name="connsiteY176" fmla="*/ 1540911 h 2720339"/>
                <a:gd name="connsiteX177" fmla="*/ 3314907 w 5476001"/>
                <a:gd name="connsiteY177" fmla="*/ 1743900 h 2720339"/>
                <a:gd name="connsiteX178" fmla="*/ 3333215 w 5476001"/>
                <a:gd name="connsiteY178" fmla="*/ 1774148 h 2720339"/>
                <a:gd name="connsiteX179" fmla="*/ 3351534 w 5476001"/>
                <a:gd name="connsiteY179" fmla="*/ 1758149 h 2720339"/>
                <a:gd name="connsiteX180" fmla="*/ 3369843 w 5476001"/>
                <a:gd name="connsiteY180" fmla="*/ 1937141 h 2720339"/>
                <a:gd name="connsiteX181" fmla="*/ 3388162 w 5476001"/>
                <a:gd name="connsiteY181" fmla="*/ 1901636 h 2720339"/>
                <a:gd name="connsiteX182" fmla="*/ 3406481 w 5476001"/>
                <a:gd name="connsiteY182" fmla="*/ 1540663 h 2720339"/>
                <a:gd name="connsiteX183" fmla="*/ 3424789 w 5476001"/>
                <a:gd name="connsiteY183" fmla="*/ 1498162 h 2720339"/>
                <a:gd name="connsiteX184" fmla="*/ 3443108 w 5476001"/>
                <a:gd name="connsiteY184" fmla="*/ 1389921 h 2720339"/>
                <a:gd name="connsiteX185" fmla="*/ 3461417 w 5476001"/>
                <a:gd name="connsiteY185" fmla="*/ 1531411 h 2720339"/>
                <a:gd name="connsiteX186" fmla="*/ 3479736 w 5476001"/>
                <a:gd name="connsiteY186" fmla="*/ 1322172 h 2720339"/>
                <a:gd name="connsiteX187" fmla="*/ 3498044 w 5476001"/>
                <a:gd name="connsiteY187" fmla="*/ 1428664 h 2720339"/>
                <a:gd name="connsiteX188" fmla="*/ 3516363 w 5476001"/>
                <a:gd name="connsiteY188" fmla="*/ 1562155 h 2720339"/>
                <a:gd name="connsiteX189" fmla="*/ 3534683 w 5476001"/>
                <a:gd name="connsiteY189" fmla="*/ 1607656 h 2720339"/>
                <a:gd name="connsiteX190" fmla="*/ 3571310 w 5476001"/>
                <a:gd name="connsiteY190" fmla="*/ 1740402 h 2720339"/>
                <a:gd name="connsiteX191" fmla="*/ 3589618 w 5476001"/>
                <a:gd name="connsiteY191" fmla="*/ 1768901 h 2720339"/>
                <a:gd name="connsiteX192" fmla="*/ 3607937 w 5476001"/>
                <a:gd name="connsiteY192" fmla="*/ 1816896 h 2720339"/>
                <a:gd name="connsiteX193" fmla="*/ 3626246 w 5476001"/>
                <a:gd name="connsiteY193" fmla="*/ 1703397 h 2720339"/>
                <a:gd name="connsiteX194" fmla="*/ 3644565 w 5476001"/>
                <a:gd name="connsiteY194" fmla="*/ 1655403 h 2720339"/>
                <a:gd name="connsiteX195" fmla="*/ 3662873 w 5476001"/>
                <a:gd name="connsiteY195" fmla="*/ 1311420 h 2720339"/>
                <a:gd name="connsiteX196" fmla="*/ 3681192 w 5476001"/>
                <a:gd name="connsiteY196" fmla="*/ 1379169 h 2720339"/>
                <a:gd name="connsiteX197" fmla="*/ 3699511 w 5476001"/>
                <a:gd name="connsiteY197" fmla="*/ 1267678 h 2720339"/>
                <a:gd name="connsiteX198" fmla="*/ 3736139 w 5476001"/>
                <a:gd name="connsiteY198" fmla="*/ 1549914 h 2720339"/>
                <a:gd name="connsiteX199" fmla="*/ 3754447 w 5476001"/>
                <a:gd name="connsiteY199" fmla="*/ 1706895 h 2720339"/>
                <a:gd name="connsiteX200" fmla="*/ 3772766 w 5476001"/>
                <a:gd name="connsiteY200" fmla="*/ 1766148 h 2720339"/>
                <a:gd name="connsiteX201" fmla="*/ 3791075 w 5476001"/>
                <a:gd name="connsiteY201" fmla="*/ 1612654 h 2720339"/>
                <a:gd name="connsiteX202" fmla="*/ 3809394 w 5476001"/>
                <a:gd name="connsiteY202" fmla="*/ 1495161 h 2720339"/>
                <a:gd name="connsiteX203" fmla="*/ 3827713 w 5476001"/>
                <a:gd name="connsiteY203" fmla="*/ 1403922 h 2720339"/>
                <a:gd name="connsiteX204" fmla="*/ 3846021 w 5476001"/>
                <a:gd name="connsiteY204" fmla="*/ 1500408 h 2720339"/>
                <a:gd name="connsiteX205" fmla="*/ 3864340 w 5476001"/>
                <a:gd name="connsiteY205" fmla="*/ 1428416 h 2720339"/>
                <a:gd name="connsiteX206" fmla="*/ 3882649 w 5476001"/>
                <a:gd name="connsiteY206" fmla="*/ 1230932 h 2720339"/>
                <a:gd name="connsiteX207" fmla="*/ 3900968 w 5476001"/>
                <a:gd name="connsiteY207" fmla="*/ 1472416 h 2720339"/>
                <a:gd name="connsiteX208" fmla="*/ 3919276 w 5476001"/>
                <a:gd name="connsiteY208" fmla="*/ 1221174 h 2720339"/>
                <a:gd name="connsiteX209" fmla="*/ 3937595 w 5476001"/>
                <a:gd name="connsiteY209" fmla="*/ 1297170 h 2720339"/>
                <a:gd name="connsiteX210" fmla="*/ 3955914 w 5476001"/>
                <a:gd name="connsiteY210" fmla="*/ 1430165 h 2720339"/>
                <a:gd name="connsiteX211" fmla="*/ 3974223 w 5476001"/>
                <a:gd name="connsiteY211" fmla="*/ 1248431 h 2720339"/>
                <a:gd name="connsiteX212" fmla="*/ 3992542 w 5476001"/>
                <a:gd name="connsiteY212" fmla="*/ 1288675 h 2720339"/>
                <a:gd name="connsiteX213" fmla="*/ 4010850 w 5476001"/>
                <a:gd name="connsiteY213" fmla="*/ 1113936 h 2720339"/>
                <a:gd name="connsiteX214" fmla="*/ 4029169 w 5476001"/>
                <a:gd name="connsiteY214" fmla="*/ 905701 h 2720339"/>
                <a:gd name="connsiteX215" fmla="*/ 4047477 w 5476001"/>
                <a:gd name="connsiteY215" fmla="*/ 722704 h 2720339"/>
                <a:gd name="connsiteX216" fmla="*/ 4065797 w 5476001"/>
                <a:gd name="connsiteY216" fmla="*/ 662716 h 2720339"/>
                <a:gd name="connsiteX217" fmla="*/ 4084105 w 5476001"/>
                <a:gd name="connsiteY217" fmla="*/ 563467 h 2720339"/>
                <a:gd name="connsiteX218" fmla="*/ 4102424 w 5476001"/>
                <a:gd name="connsiteY218" fmla="*/ 683464 h 2720339"/>
                <a:gd name="connsiteX219" fmla="*/ 4120743 w 5476001"/>
                <a:gd name="connsiteY219" fmla="*/ 529722 h 2720339"/>
                <a:gd name="connsiteX220" fmla="*/ 4139051 w 5476001"/>
                <a:gd name="connsiteY220" fmla="*/ 407476 h 2720339"/>
                <a:gd name="connsiteX221" fmla="*/ 4157371 w 5476001"/>
                <a:gd name="connsiteY221" fmla="*/ 259734 h 2720339"/>
                <a:gd name="connsiteX222" fmla="*/ 4175679 w 5476001"/>
                <a:gd name="connsiteY222" fmla="*/ 251486 h 2720339"/>
                <a:gd name="connsiteX223" fmla="*/ 4193998 w 5476001"/>
                <a:gd name="connsiteY223" fmla="*/ 201238 h 2720339"/>
                <a:gd name="connsiteX224" fmla="*/ 4212306 w 5476001"/>
                <a:gd name="connsiteY224" fmla="*/ 260235 h 2720339"/>
                <a:gd name="connsiteX225" fmla="*/ 4230625 w 5476001"/>
                <a:gd name="connsiteY225" fmla="*/ 208738 h 2720339"/>
                <a:gd name="connsiteX226" fmla="*/ 4248945 w 5476001"/>
                <a:gd name="connsiteY226" fmla="*/ 170490 h 2720339"/>
                <a:gd name="connsiteX227" fmla="*/ 4267253 w 5476001"/>
                <a:gd name="connsiteY227" fmla="*/ 140991 h 2720339"/>
                <a:gd name="connsiteX228" fmla="*/ 4285572 w 5476001"/>
                <a:gd name="connsiteY228" fmla="*/ 76995 h 2720339"/>
                <a:gd name="connsiteX229" fmla="*/ 4303881 w 5476001"/>
                <a:gd name="connsiteY229" fmla="*/ 80495 h 2720339"/>
                <a:gd name="connsiteX230" fmla="*/ 4322199 w 5476001"/>
                <a:gd name="connsiteY230" fmla="*/ 0 h 2720339"/>
                <a:gd name="connsiteX231" fmla="*/ 4340508 w 5476001"/>
                <a:gd name="connsiteY231" fmla="*/ 17999 h 2720339"/>
                <a:gd name="connsiteX232" fmla="*/ 4358827 w 5476001"/>
                <a:gd name="connsiteY232" fmla="*/ 82745 h 2720339"/>
                <a:gd name="connsiteX233" fmla="*/ 4377146 w 5476001"/>
                <a:gd name="connsiteY233" fmla="*/ 119493 h 2720339"/>
                <a:gd name="connsiteX234" fmla="*/ 4395454 w 5476001"/>
                <a:gd name="connsiteY234" fmla="*/ 180489 h 2720339"/>
                <a:gd name="connsiteX235" fmla="*/ 4413774 w 5476001"/>
                <a:gd name="connsiteY235" fmla="*/ 98744 h 2720339"/>
                <a:gd name="connsiteX236" fmla="*/ 4432082 w 5476001"/>
                <a:gd name="connsiteY236" fmla="*/ 191239 h 2720339"/>
                <a:gd name="connsiteX237" fmla="*/ 4450401 w 5476001"/>
                <a:gd name="connsiteY237" fmla="*/ 194989 h 2720339"/>
                <a:gd name="connsiteX238" fmla="*/ 4468709 w 5476001"/>
                <a:gd name="connsiteY238" fmla="*/ 283483 h 2720339"/>
                <a:gd name="connsiteX239" fmla="*/ 4487028 w 5476001"/>
                <a:gd name="connsiteY239" fmla="*/ 506221 h 2720339"/>
                <a:gd name="connsiteX240" fmla="*/ 4505337 w 5476001"/>
                <a:gd name="connsiteY240" fmla="*/ 691960 h 2720339"/>
                <a:gd name="connsiteX241" fmla="*/ 4523656 w 5476001"/>
                <a:gd name="connsiteY241" fmla="*/ 739954 h 2720339"/>
                <a:gd name="connsiteX242" fmla="*/ 4541975 w 5476001"/>
                <a:gd name="connsiteY242" fmla="*/ 701707 h 2720339"/>
                <a:gd name="connsiteX243" fmla="*/ 4560283 w 5476001"/>
                <a:gd name="connsiteY243" fmla="*/ 773451 h 2720339"/>
                <a:gd name="connsiteX244" fmla="*/ 4578602 w 5476001"/>
                <a:gd name="connsiteY244" fmla="*/ 893448 h 2720339"/>
                <a:gd name="connsiteX245" fmla="*/ 4596911 w 5476001"/>
                <a:gd name="connsiteY245" fmla="*/ 562970 h 2720339"/>
                <a:gd name="connsiteX246" fmla="*/ 4615230 w 5476001"/>
                <a:gd name="connsiteY246" fmla="*/ 543723 h 2720339"/>
                <a:gd name="connsiteX247" fmla="*/ 4633538 w 5476001"/>
                <a:gd name="connsiteY247" fmla="*/ 732452 h 2720339"/>
                <a:gd name="connsiteX248" fmla="*/ 4651857 w 5476001"/>
                <a:gd name="connsiteY248" fmla="*/ 881703 h 2720339"/>
                <a:gd name="connsiteX249" fmla="*/ 4670176 w 5476001"/>
                <a:gd name="connsiteY249" fmla="*/ 954947 h 2720339"/>
                <a:gd name="connsiteX250" fmla="*/ 4688485 w 5476001"/>
                <a:gd name="connsiteY250" fmla="*/ 993939 h 2720339"/>
                <a:gd name="connsiteX251" fmla="*/ 4706804 w 5476001"/>
                <a:gd name="connsiteY251" fmla="*/ 1075441 h 2720339"/>
                <a:gd name="connsiteX252" fmla="*/ 4725112 w 5476001"/>
                <a:gd name="connsiteY252" fmla="*/ 1214179 h 2720339"/>
                <a:gd name="connsiteX253" fmla="*/ 4743431 w 5476001"/>
                <a:gd name="connsiteY253" fmla="*/ 1331920 h 2720339"/>
                <a:gd name="connsiteX254" fmla="*/ 4761739 w 5476001"/>
                <a:gd name="connsiteY254" fmla="*/ 1391173 h 2720339"/>
                <a:gd name="connsiteX255" fmla="*/ 4780059 w 5476001"/>
                <a:gd name="connsiteY255" fmla="*/ 1317918 h 2720339"/>
                <a:gd name="connsiteX256" fmla="*/ 4816686 w 5476001"/>
                <a:gd name="connsiteY256" fmla="*/ 1657648 h 2720339"/>
                <a:gd name="connsiteX257" fmla="*/ 4835005 w 5476001"/>
                <a:gd name="connsiteY257" fmla="*/ 1738902 h 2720339"/>
                <a:gd name="connsiteX258" fmla="*/ 4853314 w 5476001"/>
                <a:gd name="connsiteY258" fmla="*/ 1870385 h 2720339"/>
                <a:gd name="connsiteX259" fmla="*/ 4871633 w 5476001"/>
                <a:gd name="connsiteY259" fmla="*/ 1800142 h 2720339"/>
                <a:gd name="connsiteX260" fmla="*/ 4889941 w 5476001"/>
                <a:gd name="connsiteY260" fmla="*/ 1702404 h 2720339"/>
                <a:gd name="connsiteX261" fmla="*/ 4908260 w 5476001"/>
                <a:gd name="connsiteY261" fmla="*/ 1726153 h 2720339"/>
                <a:gd name="connsiteX262" fmla="*/ 4926569 w 5476001"/>
                <a:gd name="connsiteY262" fmla="*/ 1793395 h 2720339"/>
                <a:gd name="connsiteX263" fmla="*/ 4944887 w 5476001"/>
                <a:gd name="connsiteY263" fmla="*/ 1755893 h 2720339"/>
                <a:gd name="connsiteX264" fmla="*/ 4963207 w 5476001"/>
                <a:gd name="connsiteY264" fmla="*/ 1730644 h 2720339"/>
                <a:gd name="connsiteX265" fmla="*/ 4981515 w 5476001"/>
                <a:gd name="connsiteY265" fmla="*/ 2098375 h 2720339"/>
                <a:gd name="connsiteX266" fmla="*/ 4999834 w 5476001"/>
                <a:gd name="connsiteY266" fmla="*/ 2073633 h 2720339"/>
                <a:gd name="connsiteX267" fmla="*/ 5018142 w 5476001"/>
                <a:gd name="connsiteY267" fmla="*/ 2029384 h 2720339"/>
                <a:gd name="connsiteX268" fmla="*/ 5036462 w 5476001"/>
                <a:gd name="connsiteY268" fmla="*/ 1939387 h 2720339"/>
                <a:gd name="connsiteX269" fmla="*/ 5054770 w 5476001"/>
                <a:gd name="connsiteY269" fmla="*/ 1827896 h 2720339"/>
                <a:gd name="connsiteX270" fmla="*/ 5073089 w 5476001"/>
                <a:gd name="connsiteY270" fmla="*/ 1949890 h 2720339"/>
                <a:gd name="connsiteX271" fmla="*/ 5091397 w 5476001"/>
                <a:gd name="connsiteY271" fmla="*/ 1821645 h 2720339"/>
                <a:gd name="connsiteX272" fmla="*/ 5109717 w 5476001"/>
                <a:gd name="connsiteY272" fmla="*/ 1735652 h 2720339"/>
                <a:gd name="connsiteX273" fmla="*/ 5128035 w 5476001"/>
                <a:gd name="connsiteY273" fmla="*/ 1437667 h 2720339"/>
                <a:gd name="connsiteX274" fmla="*/ 5146344 w 5476001"/>
                <a:gd name="connsiteY274" fmla="*/ 1478667 h 2720339"/>
                <a:gd name="connsiteX275" fmla="*/ 5164663 w 5476001"/>
                <a:gd name="connsiteY275" fmla="*/ 1663402 h 2720339"/>
                <a:gd name="connsiteX276" fmla="*/ 5201290 w 5476001"/>
                <a:gd name="connsiteY276" fmla="*/ 1774148 h 2720339"/>
                <a:gd name="connsiteX277" fmla="*/ 5219598 w 5476001"/>
                <a:gd name="connsiteY277" fmla="*/ 1851893 h 2720339"/>
                <a:gd name="connsiteX278" fmla="*/ 5237918 w 5476001"/>
                <a:gd name="connsiteY278" fmla="*/ 1918390 h 2720339"/>
                <a:gd name="connsiteX279" fmla="*/ 5256237 w 5476001"/>
                <a:gd name="connsiteY279" fmla="*/ 1824646 h 2720339"/>
                <a:gd name="connsiteX280" fmla="*/ 5274545 w 5476001"/>
                <a:gd name="connsiteY280" fmla="*/ 1824895 h 2720339"/>
                <a:gd name="connsiteX281" fmla="*/ 5292865 w 5476001"/>
                <a:gd name="connsiteY281" fmla="*/ 1892385 h 2720339"/>
                <a:gd name="connsiteX282" fmla="*/ 5311173 w 5476001"/>
                <a:gd name="connsiteY282" fmla="*/ 1983139 h 2720339"/>
                <a:gd name="connsiteX283" fmla="*/ 5329492 w 5476001"/>
                <a:gd name="connsiteY283" fmla="*/ 2157877 h 2720339"/>
                <a:gd name="connsiteX284" fmla="*/ 5347800 w 5476001"/>
                <a:gd name="connsiteY284" fmla="*/ 2262114 h 2720339"/>
                <a:gd name="connsiteX285" fmla="*/ 5366119 w 5476001"/>
                <a:gd name="connsiteY285" fmla="*/ 2113877 h 2720339"/>
                <a:gd name="connsiteX286" fmla="*/ 5384438 w 5476001"/>
                <a:gd name="connsiteY286" fmla="*/ 2037880 h 2720339"/>
                <a:gd name="connsiteX287" fmla="*/ 5402746 w 5476001"/>
                <a:gd name="connsiteY287" fmla="*/ 2068883 h 2720339"/>
                <a:gd name="connsiteX288" fmla="*/ 5421066 w 5476001"/>
                <a:gd name="connsiteY288" fmla="*/ 2025628 h 2720339"/>
                <a:gd name="connsiteX289" fmla="*/ 5439374 w 5476001"/>
                <a:gd name="connsiteY289" fmla="*/ 2088628 h 2720339"/>
                <a:gd name="connsiteX290" fmla="*/ 5457693 w 5476001"/>
                <a:gd name="connsiteY290" fmla="*/ 2052378 h 2720339"/>
                <a:gd name="connsiteX291" fmla="*/ 5476001 w 5476001"/>
                <a:gd name="connsiteY291" fmla="*/ 2137129 h 2720339"/>
                <a:gd name="connsiteX292" fmla="*/ 5476001 w 5476001"/>
                <a:gd name="connsiteY292" fmla="*/ 2137129 h 27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476001" h="2720339">
                  <a:moveTo>
                    <a:pt x="0" y="782206"/>
                  </a:moveTo>
                  <a:lnTo>
                    <a:pt x="18308" y="923199"/>
                  </a:lnTo>
                  <a:lnTo>
                    <a:pt x="36627" y="953447"/>
                  </a:lnTo>
                  <a:lnTo>
                    <a:pt x="54936" y="1193182"/>
                  </a:lnTo>
                  <a:lnTo>
                    <a:pt x="73255" y="1389165"/>
                  </a:lnTo>
                  <a:lnTo>
                    <a:pt x="91563" y="1602658"/>
                  </a:lnTo>
                  <a:lnTo>
                    <a:pt x="109882" y="1788893"/>
                  </a:lnTo>
                  <a:lnTo>
                    <a:pt x="128201" y="1958882"/>
                  </a:lnTo>
                  <a:lnTo>
                    <a:pt x="146510" y="1966137"/>
                  </a:lnTo>
                  <a:lnTo>
                    <a:pt x="164829" y="1826395"/>
                  </a:lnTo>
                  <a:lnTo>
                    <a:pt x="183137" y="1752396"/>
                  </a:lnTo>
                  <a:lnTo>
                    <a:pt x="201456" y="1660401"/>
                  </a:lnTo>
                  <a:lnTo>
                    <a:pt x="219765" y="1619153"/>
                  </a:lnTo>
                  <a:lnTo>
                    <a:pt x="238084" y="1740651"/>
                  </a:lnTo>
                  <a:lnTo>
                    <a:pt x="256403" y="1886135"/>
                  </a:lnTo>
                  <a:lnTo>
                    <a:pt x="293030" y="2291369"/>
                  </a:lnTo>
                  <a:lnTo>
                    <a:pt x="311339" y="2455604"/>
                  </a:lnTo>
                  <a:lnTo>
                    <a:pt x="329658" y="2655592"/>
                  </a:lnTo>
                  <a:lnTo>
                    <a:pt x="347966" y="2671590"/>
                  </a:lnTo>
                  <a:lnTo>
                    <a:pt x="366285" y="2454103"/>
                  </a:lnTo>
                  <a:lnTo>
                    <a:pt x="384593" y="2529355"/>
                  </a:lnTo>
                  <a:lnTo>
                    <a:pt x="402913" y="2185124"/>
                  </a:lnTo>
                  <a:lnTo>
                    <a:pt x="421232" y="2050132"/>
                  </a:lnTo>
                  <a:lnTo>
                    <a:pt x="457859" y="1744893"/>
                  </a:lnTo>
                  <a:lnTo>
                    <a:pt x="476167" y="1875890"/>
                  </a:lnTo>
                  <a:lnTo>
                    <a:pt x="494487" y="1929887"/>
                  </a:lnTo>
                  <a:lnTo>
                    <a:pt x="512795" y="2091877"/>
                  </a:lnTo>
                  <a:lnTo>
                    <a:pt x="531114" y="2032386"/>
                  </a:lnTo>
                  <a:lnTo>
                    <a:pt x="549433" y="1977633"/>
                  </a:lnTo>
                  <a:lnTo>
                    <a:pt x="567741" y="1905134"/>
                  </a:lnTo>
                  <a:lnTo>
                    <a:pt x="586061" y="1867136"/>
                  </a:lnTo>
                  <a:lnTo>
                    <a:pt x="604369" y="1853145"/>
                  </a:lnTo>
                  <a:lnTo>
                    <a:pt x="622688" y="1690400"/>
                  </a:lnTo>
                  <a:lnTo>
                    <a:pt x="640996" y="1747646"/>
                  </a:lnTo>
                  <a:lnTo>
                    <a:pt x="659315" y="1636155"/>
                  </a:lnTo>
                  <a:lnTo>
                    <a:pt x="677635" y="1638649"/>
                  </a:lnTo>
                  <a:lnTo>
                    <a:pt x="695943" y="1494158"/>
                  </a:lnTo>
                  <a:lnTo>
                    <a:pt x="714262" y="1365665"/>
                  </a:lnTo>
                  <a:lnTo>
                    <a:pt x="732570" y="1435163"/>
                  </a:lnTo>
                  <a:lnTo>
                    <a:pt x="750889" y="1436663"/>
                  </a:lnTo>
                  <a:lnTo>
                    <a:pt x="769198" y="1466663"/>
                  </a:lnTo>
                  <a:lnTo>
                    <a:pt x="787517" y="1412666"/>
                  </a:lnTo>
                  <a:lnTo>
                    <a:pt x="805825" y="1411921"/>
                  </a:lnTo>
                  <a:lnTo>
                    <a:pt x="824144" y="1351167"/>
                  </a:lnTo>
                  <a:lnTo>
                    <a:pt x="842464" y="1819141"/>
                  </a:lnTo>
                  <a:lnTo>
                    <a:pt x="860772" y="1724145"/>
                  </a:lnTo>
                  <a:lnTo>
                    <a:pt x="879091" y="1622154"/>
                  </a:lnTo>
                  <a:lnTo>
                    <a:pt x="897399" y="1653654"/>
                  </a:lnTo>
                  <a:lnTo>
                    <a:pt x="915718" y="1635659"/>
                  </a:lnTo>
                  <a:lnTo>
                    <a:pt x="934027" y="1718402"/>
                  </a:lnTo>
                  <a:lnTo>
                    <a:pt x="952346" y="1687647"/>
                  </a:lnTo>
                  <a:lnTo>
                    <a:pt x="970665" y="1822390"/>
                  </a:lnTo>
                  <a:lnTo>
                    <a:pt x="988973" y="1765900"/>
                  </a:lnTo>
                  <a:lnTo>
                    <a:pt x="1007292" y="1747646"/>
                  </a:lnTo>
                  <a:lnTo>
                    <a:pt x="1025601" y="1660401"/>
                  </a:lnTo>
                  <a:lnTo>
                    <a:pt x="1043920" y="1614155"/>
                  </a:lnTo>
                  <a:lnTo>
                    <a:pt x="1062228" y="1302169"/>
                  </a:lnTo>
                  <a:lnTo>
                    <a:pt x="1080547" y="1040444"/>
                  </a:lnTo>
                  <a:lnTo>
                    <a:pt x="1098866" y="637207"/>
                  </a:lnTo>
                  <a:lnTo>
                    <a:pt x="1117175" y="792202"/>
                  </a:lnTo>
                  <a:lnTo>
                    <a:pt x="1135494" y="993442"/>
                  </a:lnTo>
                  <a:lnTo>
                    <a:pt x="1153802" y="1137437"/>
                  </a:lnTo>
                  <a:lnTo>
                    <a:pt x="1172121" y="1031689"/>
                  </a:lnTo>
                  <a:lnTo>
                    <a:pt x="1190429" y="1120186"/>
                  </a:lnTo>
                  <a:lnTo>
                    <a:pt x="1208749" y="1216424"/>
                  </a:lnTo>
                  <a:lnTo>
                    <a:pt x="1227057" y="1263922"/>
                  </a:lnTo>
                  <a:lnTo>
                    <a:pt x="1245376" y="1366420"/>
                  </a:lnTo>
                  <a:lnTo>
                    <a:pt x="1263695" y="1343924"/>
                  </a:lnTo>
                  <a:lnTo>
                    <a:pt x="1282003" y="1362923"/>
                  </a:lnTo>
                  <a:lnTo>
                    <a:pt x="1300323" y="1397672"/>
                  </a:lnTo>
                  <a:lnTo>
                    <a:pt x="1318631" y="1458415"/>
                  </a:lnTo>
                  <a:lnTo>
                    <a:pt x="1336950" y="1557406"/>
                  </a:lnTo>
                  <a:lnTo>
                    <a:pt x="1373577" y="1596656"/>
                  </a:lnTo>
                  <a:lnTo>
                    <a:pt x="1391897" y="1645903"/>
                  </a:lnTo>
                  <a:lnTo>
                    <a:pt x="1410205" y="1652153"/>
                  </a:lnTo>
                  <a:lnTo>
                    <a:pt x="1428524" y="1660401"/>
                  </a:lnTo>
                  <a:lnTo>
                    <a:pt x="1446832" y="1617404"/>
                  </a:lnTo>
                  <a:lnTo>
                    <a:pt x="1465152" y="1727653"/>
                  </a:lnTo>
                  <a:lnTo>
                    <a:pt x="1483460" y="1699899"/>
                  </a:lnTo>
                  <a:lnTo>
                    <a:pt x="1501779" y="1681397"/>
                  </a:lnTo>
                  <a:lnTo>
                    <a:pt x="1520087" y="1776393"/>
                  </a:lnTo>
                  <a:lnTo>
                    <a:pt x="1538406" y="1909636"/>
                  </a:lnTo>
                  <a:lnTo>
                    <a:pt x="1556725" y="1864394"/>
                  </a:lnTo>
                  <a:lnTo>
                    <a:pt x="1575034" y="1803391"/>
                  </a:lnTo>
                  <a:lnTo>
                    <a:pt x="1593353" y="1808141"/>
                  </a:lnTo>
                  <a:lnTo>
                    <a:pt x="1611661" y="1890388"/>
                  </a:lnTo>
                  <a:lnTo>
                    <a:pt x="1629980" y="2043375"/>
                  </a:lnTo>
                  <a:lnTo>
                    <a:pt x="1648288" y="2076623"/>
                  </a:lnTo>
                  <a:lnTo>
                    <a:pt x="1666608" y="2019885"/>
                  </a:lnTo>
                  <a:lnTo>
                    <a:pt x="1684927" y="2085627"/>
                  </a:lnTo>
                  <a:lnTo>
                    <a:pt x="1703235" y="2218373"/>
                  </a:lnTo>
                  <a:lnTo>
                    <a:pt x="1721554" y="2522101"/>
                  </a:lnTo>
                  <a:lnTo>
                    <a:pt x="1739862" y="2505099"/>
                  </a:lnTo>
                  <a:lnTo>
                    <a:pt x="1758182" y="2503350"/>
                  </a:lnTo>
                  <a:lnTo>
                    <a:pt x="1776490" y="2147622"/>
                  </a:lnTo>
                  <a:lnTo>
                    <a:pt x="1794809" y="1728647"/>
                  </a:lnTo>
                  <a:lnTo>
                    <a:pt x="1813128" y="1493413"/>
                  </a:lnTo>
                  <a:lnTo>
                    <a:pt x="1831436" y="1375920"/>
                  </a:lnTo>
                  <a:lnTo>
                    <a:pt x="1849756" y="1203675"/>
                  </a:lnTo>
                  <a:lnTo>
                    <a:pt x="1868064" y="1002186"/>
                  </a:lnTo>
                  <a:lnTo>
                    <a:pt x="1886383" y="953447"/>
                  </a:lnTo>
                  <a:lnTo>
                    <a:pt x="1904691" y="1354168"/>
                  </a:lnTo>
                  <a:lnTo>
                    <a:pt x="1923010" y="1375672"/>
                  </a:lnTo>
                  <a:lnTo>
                    <a:pt x="1941319" y="1492916"/>
                  </a:lnTo>
                  <a:lnTo>
                    <a:pt x="1959638" y="1397413"/>
                  </a:lnTo>
                  <a:lnTo>
                    <a:pt x="1977957" y="1446919"/>
                  </a:lnTo>
                  <a:lnTo>
                    <a:pt x="1996265" y="1698647"/>
                  </a:lnTo>
                  <a:lnTo>
                    <a:pt x="2014584" y="2051126"/>
                  </a:lnTo>
                  <a:lnTo>
                    <a:pt x="2032893" y="2186117"/>
                  </a:lnTo>
                  <a:lnTo>
                    <a:pt x="2051212" y="2173876"/>
                  </a:lnTo>
                  <a:lnTo>
                    <a:pt x="2069520" y="2151875"/>
                  </a:lnTo>
                  <a:lnTo>
                    <a:pt x="2087839" y="2115378"/>
                  </a:lnTo>
                  <a:lnTo>
                    <a:pt x="2106159" y="2071129"/>
                  </a:lnTo>
                  <a:lnTo>
                    <a:pt x="2124467" y="2062374"/>
                  </a:lnTo>
                  <a:lnTo>
                    <a:pt x="2142786" y="2098127"/>
                  </a:lnTo>
                  <a:lnTo>
                    <a:pt x="2161095" y="2095374"/>
                  </a:lnTo>
                  <a:lnTo>
                    <a:pt x="2179414" y="2085378"/>
                  </a:lnTo>
                  <a:lnTo>
                    <a:pt x="2197722" y="2112128"/>
                  </a:lnTo>
                  <a:lnTo>
                    <a:pt x="2216041" y="1993631"/>
                  </a:lnTo>
                  <a:lnTo>
                    <a:pt x="2234349" y="1853394"/>
                  </a:lnTo>
                  <a:lnTo>
                    <a:pt x="2252668" y="1724145"/>
                  </a:lnTo>
                  <a:lnTo>
                    <a:pt x="2270988" y="1419413"/>
                  </a:lnTo>
                  <a:lnTo>
                    <a:pt x="2289296" y="900692"/>
                  </a:lnTo>
                  <a:lnTo>
                    <a:pt x="2307615" y="796952"/>
                  </a:lnTo>
                  <a:lnTo>
                    <a:pt x="2325923" y="752703"/>
                  </a:lnTo>
                  <a:lnTo>
                    <a:pt x="2344242" y="960194"/>
                  </a:lnTo>
                  <a:lnTo>
                    <a:pt x="2362551" y="1008188"/>
                  </a:lnTo>
                  <a:lnTo>
                    <a:pt x="2380870" y="1080191"/>
                  </a:lnTo>
                  <a:lnTo>
                    <a:pt x="2399189" y="1195179"/>
                  </a:lnTo>
                  <a:lnTo>
                    <a:pt x="2417497" y="1395416"/>
                  </a:lnTo>
                  <a:lnTo>
                    <a:pt x="2435816" y="1412914"/>
                  </a:lnTo>
                  <a:lnTo>
                    <a:pt x="2454125" y="1483157"/>
                  </a:lnTo>
                  <a:lnTo>
                    <a:pt x="2472444" y="1476411"/>
                  </a:lnTo>
                  <a:lnTo>
                    <a:pt x="2490752" y="1625403"/>
                  </a:lnTo>
                  <a:lnTo>
                    <a:pt x="2509071" y="2234123"/>
                  </a:lnTo>
                  <a:lnTo>
                    <a:pt x="2527390" y="2720340"/>
                  </a:lnTo>
                  <a:lnTo>
                    <a:pt x="2545699" y="2319867"/>
                  </a:lnTo>
                  <a:lnTo>
                    <a:pt x="2564018" y="2368358"/>
                  </a:lnTo>
                  <a:lnTo>
                    <a:pt x="2582326" y="2390607"/>
                  </a:lnTo>
                  <a:lnTo>
                    <a:pt x="2600645" y="2547102"/>
                  </a:lnTo>
                  <a:lnTo>
                    <a:pt x="2618953" y="2192616"/>
                  </a:lnTo>
                  <a:lnTo>
                    <a:pt x="2637273" y="1577409"/>
                  </a:lnTo>
                  <a:lnTo>
                    <a:pt x="2655581" y="1293176"/>
                  </a:lnTo>
                  <a:lnTo>
                    <a:pt x="2673900" y="1039936"/>
                  </a:lnTo>
                  <a:lnTo>
                    <a:pt x="2692219" y="967945"/>
                  </a:lnTo>
                  <a:lnTo>
                    <a:pt x="2710527" y="951946"/>
                  </a:lnTo>
                  <a:lnTo>
                    <a:pt x="2728847" y="830200"/>
                  </a:lnTo>
                  <a:lnTo>
                    <a:pt x="2747155" y="682212"/>
                  </a:lnTo>
                  <a:lnTo>
                    <a:pt x="2765474" y="699462"/>
                  </a:lnTo>
                  <a:lnTo>
                    <a:pt x="2783782" y="839948"/>
                  </a:lnTo>
                  <a:lnTo>
                    <a:pt x="2802101" y="942198"/>
                  </a:lnTo>
                  <a:lnTo>
                    <a:pt x="2820421" y="976948"/>
                  </a:lnTo>
                  <a:lnTo>
                    <a:pt x="2857048" y="1145436"/>
                  </a:lnTo>
                  <a:lnTo>
                    <a:pt x="2875356" y="1150434"/>
                  </a:lnTo>
                  <a:lnTo>
                    <a:pt x="2893675" y="1177184"/>
                  </a:lnTo>
                  <a:lnTo>
                    <a:pt x="2911984" y="1159934"/>
                  </a:lnTo>
                  <a:lnTo>
                    <a:pt x="2930303" y="1122432"/>
                  </a:lnTo>
                  <a:lnTo>
                    <a:pt x="2948611" y="1166184"/>
                  </a:lnTo>
                  <a:lnTo>
                    <a:pt x="2966930" y="1195428"/>
                  </a:lnTo>
                  <a:lnTo>
                    <a:pt x="2985249" y="1277426"/>
                  </a:lnTo>
                  <a:lnTo>
                    <a:pt x="3003558" y="1374171"/>
                  </a:lnTo>
                  <a:lnTo>
                    <a:pt x="3021877" y="1490660"/>
                  </a:lnTo>
                  <a:lnTo>
                    <a:pt x="3040185" y="1536409"/>
                  </a:lnTo>
                  <a:lnTo>
                    <a:pt x="3058504" y="1564660"/>
                  </a:lnTo>
                  <a:lnTo>
                    <a:pt x="3076812" y="1482413"/>
                  </a:lnTo>
                  <a:lnTo>
                    <a:pt x="3095132" y="1440161"/>
                  </a:lnTo>
                  <a:lnTo>
                    <a:pt x="3113451" y="1562911"/>
                  </a:lnTo>
                  <a:lnTo>
                    <a:pt x="3131759" y="1654150"/>
                  </a:lnTo>
                  <a:lnTo>
                    <a:pt x="3150078" y="1764896"/>
                  </a:lnTo>
                  <a:lnTo>
                    <a:pt x="3168386" y="1719644"/>
                  </a:lnTo>
                  <a:lnTo>
                    <a:pt x="3186706" y="1667655"/>
                  </a:lnTo>
                  <a:lnTo>
                    <a:pt x="3205014" y="1622402"/>
                  </a:lnTo>
                  <a:lnTo>
                    <a:pt x="3223333" y="1607408"/>
                  </a:lnTo>
                  <a:lnTo>
                    <a:pt x="3241652" y="1614910"/>
                  </a:lnTo>
                  <a:lnTo>
                    <a:pt x="3259960" y="1599905"/>
                  </a:lnTo>
                  <a:lnTo>
                    <a:pt x="3278280" y="1679400"/>
                  </a:lnTo>
                  <a:lnTo>
                    <a:pt x="3296588" y="1540911"/>
                  </a:lnTo>
                  <a:lnTo>
                    <a:pt x="3314907" y="1743900"/>
                  </a:lnTo>
                  <a:lnTo>
                    <a:pt x="3333215" y="1774148"/>
                  </a:lnTo>
                  <a:lnTo>
                    <a:pt x="3351534" y="1758149"/>
                  </a:lnTo>
                  <a:lnTo>
                    <a:pt x="3369843" y="1937141"/>
                  </a:lnTo>
                  <a:lnTo>
                    <a:pt x="3388162" y="1901636"/>
                  </a:lnTo>
                  <a:lnTo>
                    <a:pt x="3406481" y="1540663"/>
                  </a:lnTo>
                  <a:lnTo>
                    <a:pt x="3424789" y="1498162"/>
                  </a:lnTo>
                  <a:lnTo>
                    <a:pt x="3443108" y="1389921"/>
                  </a:lnTo>
                  <a:lnTo>
                    <a:pt x="3461417" y="1531411"/>
                  </a:lnTo>
                  <a:lnTo>
                    <a:pt x="3479736" y="1322172"/>
                  </a:lnTo>
                  <a:lnTo>
                    <a:pt x="3498044" y="1428664"/>
                  </a:lnTo>
                  <a:lnTo>
                    <a:pt x="3516363" y="1562155"/>
                  </a:lnTo>
                  <a:lnTo>
                    <a:pt x="3534683" y="1607656"/>
                  </a:lnTo>
                  <a:lnTo>
                    <a:pt x="3571310" y="1740402"/>
                  </a:lnTo>
                  <a:lnTo>
                    <a:pt x="3589618" y="1768901"/>
                  </a:lnTo>
                  <a:lnTo>
                    <a:pt x="3607937" y="1816896"/>
                  </a:lnTo>
                  <a:lnTo>
                    <a:pt x="3626246" y="1703397"/>
                  </a:lnTo>
                  <a:lnTo>
                    <a:pt x="3644565" y="1655403"/>
                  </a:lnTo>
                  <a:lnTo>
                    <a:pt x="3662873" y="1311420"/>
                  </a:lnTo>
                  <a:lnTo>
                    <a:pt x="3681192" y="1379169"/>
                  </a:lnTo>
                  <a:lnTo>
                    <a:pt x="3699511" y="1267678"/>
                  </a:lnTo>
                  <a:lnTo>
                    <a:pt x="3736139" y="1549914"/>
                  </a:lnTo>
                  <a:lnTo>
                    <a:pt x="3754447" y="1706895"/>
                  </a:lnTo>
                  <a:lnTo>
                    <a:pt x="3772766" y="1766148"/>
                  </a:lnTo>
                  <a:lnTo>
                    <a:pt x="3791075" y="1612654"/>
                  </a:lnTo>
                  <a:lnTo>
                    <a:pt x="3809394" y="1495161"/>
                  </a:lnTo>
                  <a:lnTo>
                    <a:pt x="3827713" y="1403922"/>
                  </a:lnTo>
                  <a:lnTo>
                    <a:pt x="3846021" y="1500408"/>
                  </a:lnTo>
                  <a:lnTo>
                    <a:pt x="3864340" y="1428416"/>
                  </a:lnTo>
                  <a:lnTo>
                    <a:pt x="3882649" y="1230932"/>
                  </a:lnTo>
                  <a:lnTo>
                    <a:pt x="3900968" y="1472416"/>
                  </a:lnTo>
                  <a:lnTo>
                    <a:pt x="3919276" y="1221174"/>
                  </a:lnTo>
                  <a:lnTo>
                    <a:pt x="3937595" y="1297170"/>
                  </a:lnTo>
                  <a:lnTo>
                    <a:pt x="3955914" y="1430165"/>
                  </a:lnTo>
                  <a:lnTo>
                    <a:pt x="3974223" y="1248431"/>
                  </a:lnTo>
                  <a:lnTo>
                    <a:pt x="3992542" y="1288675"/>
                  </a:lnTo>
                  <a:lnTo>
                    <a:pt x="4010850" y="1113936"/>
                  </a:lnTo>
                  <a:lnTo>
                    <a:pt x="4029169" y="905701"/>
                  </a:lnTo>
                  <a:lnTo>
                    <a:pt x="4047477" y="722704"/>
                  </a:lnTo>
                  <a:lnTo>
                    <a:pt x="4065797" y="662716"/>
                  </a:lnTo>
                  <a:lnTo>
                    <a:pt x="4084105" y="563467"/>
                  </a:lnTo>
                  <a:lnTo>
                    <a:pt x="4102424" y="683464"/>
                  </a:lnTo>
                  <a:lnTo>
                    <a:pt x="4120743" y="529722"/>
                  </a:lnTo>
                  <a:lnTo>
                    <a:pt x="4139051" y="407476"/>
                  </a:lnTo>
                  <a:lnTo>
                    <a:pt x="4157371" y="259734"/>
                  </a:lnTo>
                  <a:lnTo>
                    <a:pt x="4175679" y="251486"/>
                  </a:lnTo>
                  <a:lnTo>
                    <a:pt x="4193998" y="201238"/>
                  </a:lnTo>
                  <a:lnTo>
                    <a:pt x="4212306" y="260235"/>
                  </a:lnTo>
                  <a:lnTo>
                    <a:pt x="4230625" y="208738"/>
                  </a:lnTo>
                  <a:lnTo>
                    <a:pt x="4248945" y="170490"/>
                  </a:lnTo>
                  <a:lnTo>
                    <a:pt x="4267253" y="140991"/>
                  </a:lnTo>
                  <a:lnTo>
                    <a:pt x="4285572" y="76995"/>
                  </a:lnTo>
                  <a:lnTo>
                    <a:pt x="4303881" y="80495"/>
                  </a:lnTo>
                  <a:lnTo>
                    <a:pt x="4322199" y="0"/>
                  </a:lnTo>
                  <a:lnTo>
                    <a:pt x="4340508" y="17999"/>
                  </a:lnTo>
                  <a:lnTo>
                    <a:pt x="4358827" y="82745"/>
                  </a:lnTo>
                  <a:lnTo>
                    <a:pt x="4377146" y="119493"/>
                  </a:lnTo>
                  <a:lnTo>
                    <a:pt x="4395454" y="180489"/>
                  </a:lnTo>
                  <a:lnTo>
                    <a:pt x="4413774" y="98744"/>
                  </a:lnTo>
                  <a:lnTo>
                    <a:pt x="4432082" y="191239"/>
                  </a:lnTo>
                  <a:lnTo>
                    <a:pt x="4450401" y="194989"/>
                  </a:lnTo>
                  <a:lnTo>
                    <a:pt x="4468709" y="283483"/>
                  </a:lnTo>
                  <a:lnTo>
                    <a:pt x="4487028" y="506221"/>
                  </a:lnTo>
                  <a:lnTo>
                    <a:pt x="4505337" y="691960"/>
                  </a:lnTo>
                  <a:lnTo>
                    <a:pt x="4523656" y="739954"/>
                  </a:lnTo>
                  <a:lnTo>
                    <a:pt x="4541975" y="701707"/>
                  </a:lnTo>
                  <a:lnTo>
                    <a:pt x="4560283" y="773451"/>
                  </a:lnTo>
                  <a:lnTo>
                    <a:pt x="4578602" y="893448"/>
                  </a:lnTo>
                  <a:lnTo>
                    <a:pt x="4596911" y="562970"/>
                  </a:lnTo>
                  <a:lnTo>
                    <a:pt x="4615230" y="543723"/>
                  </a:lnTo>
                  <a:lnTo>
                    <a:pt x="4633538" y="732452"/>
                  </a:lnTo>
                  <a:lnTo>
                    <a:pt x="4651857" y="881703"/>
                  </a:lnTo>
                  <a:lnTo>
                    <a:pt x="4670176" y="954947"/>
                  </a:lnTo>
                  <a:lnTo>
                    <a:pt x="4688485" y="993939"/>
                  </a:lnTo>
                  <a:lnTo>
                    <a:pt x="4706804" y="1075441"/>
                  </a:lnTo>
                  <a:lnTo>
                    <a:pt x="4725112" y="1214179"/>
                  </a:lnTo>
                  <a:lnTo>
                    <a:pt x="4743431" y="1331920"/>
                  </a:lnTo>
                  <a:lnTo>
                    <a:pt x="4761739" y="1391173"/>
                  </a:lnTo>
                  <a:lnTo>
                    <a:pt x="4780059" y="1317918"/>
                  </a:lnTo>
                  <a:lnTo>
                    <a:pt x="4816686" y="1657648"/>
                  </a:lnTo>
                  <a:lnTo>
                    <a:pt x="4835005" y="1738902"/>
                  </a:lnTo>
                  <a:lnTo>
                    <a:pt x="4853314" y="1870385"/>
                  </a:lnTo>
                  <a:lnTo>
                    <a:pt x="4871633" y="1800142"/>
                  </a:lnTo>
                  <a:lnTo>
                    <a:pt x="4889941" y="1702404"/>
                  </a:lnTo>
                  <a:lnTo>
                    <a:pt x="4908260" y="1726153"/>
                  </a:lnTo>
                  <a:lnTo>
                    <a:pt x="4926569" y="1793395"/>
                  </a:lnTo>
                  <a:lnTo>
                    <a:pt x="4944887" y="1755893"/>
                  </a:lnTo>
                  <a:lnTo>
                    <a:pt x="4963207" y="1730644"/>
                  </a:lnTo>
                  <a:lnTo>
                    <a:pt x="4981515" y="2098375"/>
                  </a:lnTo>
                  <a:lnTo>
                    <a:pt x="4999834" y="2073633"/>
                  </a:lnTo>
                  <a:lnTo>
                    <a:pt x="5018142" y="2029384"/>
                  </a:lnTo>
                  <a:lnTo>
                    <a:pt x="5036462" y="1939387"/>
                  </a:lnTo>
                  <a:lnTo>
                    <a:pt x="5054770" y="1827896"/>
                  </a:lnTo>
                  <a:lnTo>
                    <a:pt x="5073089" y="1949890"/>
                  </a:lnTo>
                  <a:lnTo>
                    <a:pt x="5091397" y="1821645"/>
                  </a:lnTo>
                  <a:lnTo>
                    <a:pt x="5109717" y="1735652"/>
                  </a:lnTo>
                  <a:lnTo>
                    <a:pt x="5128035" y="1437667"/>
                  </a:lnTo>
                  <a:lnTo>
                    <a:pt x="5146344" y="1478667"/>
                  </a:lnTo>
                  <a:lnTo>
                    <a:pt x="5164663" y="1663402"/>
                  </a:lnTo>
                  <a:lnTo>
                    <a:pt x="5201290" y="1774148"/>
                  </a:lnTo>
                  <a:lnTo>
                    <a:pt x="5219598" y="1851893"/>
                  </a:lnTo>
                  <a:lnTo>
                    <a:pt x="5237918" y="1918390"/>
                  </a:lnTo>
                  <a:lnTo>
                    <a:pt x="5256237" y="1824646"/>
                  </a:lnTo>
                  <a:lnTo>
                    <a:pt x="5274545" y="1824895"/>
                  </a:lnTo>
                  <a:lnTo>
                    <a:pt x="5292865" y="1892385"/>
                  </a:lnTo>
                  <a:lnTo>
                    <a:pt x="5311173" y="1983139"/>
                  </a:lnTo>
                  <a:lnTo>
                    <a:pt x="5329492" y="2157877"/>
                  </a:lnTo>
                  <a:lnTo>
                    <a:pt x="5347800" y="2262114"/>
                  </a:lnTo>
                  <a:lnTo>
                    <a:pt x="5366119" y="2113877"/>
                  </a:lnTo>
                  <a:lnTo>
                    <a:pt x="5384438" y="2037880"/>
                  </a:lnTo>
                  <a:lnTo>
                    <a:pt x="5402746" y="2068883"/>
                  </a:lnTo>
                  <a:lnTo>
                    <a:pt x="5421066" y="2025628"/>
                  </a:lnTo>
                  <a:lnTo>
                    <a:pt x="5439374" y="2088628"/>
                  </a:lnTo>
                  <a:lnTo>
                    <a:pt x="5457693" y="2052378"/>
                  </a:lnTo>
                  <a:lnTo>
                    <a:pt x="5476001" y="2137129"/>
                  </a:lnTo>
                  <a:lnTo>
                    <a:pt x="5476001" y="2137129"/>
                  </a:lnTo>
                </a:path>
              </a:pathLst>
            </a:custGeom>
            <a:noFill/>
            <a:ln w="21590" cap="sq">
              <a:solidFill>
                <a:schemeClr val="tx1"/>
              </a:solidFill>
              <a:prstDash val="solid"/>
              <a:round/>
            </a:ln>
          </p:spPr>
          <p:txBody>
            <a:bodyPr rtlCol="0" anchor="ctr"/>
            <a:lstStyle/>
            <a:p>
              <a:endParaRPr lang="zh-CN" altLang="en-US"/>
            </a:p>
          </p:txBody>
        </p:sp>
        <p:sp>
          <p:nvSpPr>
            <p:cNvPr id="53" name="任意形状 52">
              <a:extLst>
                <a:ext uri="{FF2B5EF4-FFF2-40B4-BE49-F238E27FC236}">
                  <a16:creationId xmlns:a16="http://schemas.microsoft.com/office/drawing/2014/main" id="{C0E3DA73-923C-F4C3-313E-AFA3CA085138}"/>
                </a:ext>
              </a:extLst>
            </p:cNvPr>
            <p:cNvSpPr/>
            <p:nvPr/>
          </p:nvSpPr>
          <p:spPr>
            <a:xfrm>
              <a:off x="5162801" y="3749658"/>
              <a:ext cx="1293772" cy="250085"/>
            </a:xfrm>
            <a:custGeom>
              <a:avLst/>
              <a:gdLst>
                <a:gd name="connsiteX0" fmla="*/ 0 w 5476001"/>
                <a:gd name="connsiteY0" fmla="*/ 782206 h 2720339"/>
                <a:gd name="connsiteX1" fmla="*/ 18308 w 5476001"/>
                <a:gd name="connsiteY1" fmla="*/ 923199 h 2720339"/>
                <a:gd name="connsiteX2" fmla="*/ 36627 w 5476001"/>
                <a:gd name="connsiteY2" fmla="*/ 953447 h 2720339"/>
                <a:gd name="connsiteX3" fmla="*/ 54936 w 5476001"/>
                <a:gd name="connsiteY3" fmla="*/ 1193182 h 2720339"/>
                <a:gd name="connsiteX4" fmla="*/ 73255 w 5476001"/>
                <a:gd name="connsiteY4" fmla="*/ 1389165 h 2720339"/>
                <a:gd name="connsiteX5" fmla="*/ 91563 w 5476001"/>
                <a:gd name="connsiteY5" fmla="*/ 1602658 h 2720339"/>
                <a:gd name="connsiteX6" fmla="*/ 109882 w 5476001"/>
                <a:gd name="connsiteY6" fmla="*/ 1788893 h 2720339"/>
                <a:gd name="connsiteX7" fmla="*/ 128201 w 5476001"/>
                <a:gd name="connsiteY7" fmla="*/ 1958882 h 2720339"/>
                <a:gd name="connsiteX8" fmla="*/ 146510 w 5476001"/>
                <a:gd name="connsiteY8" fmla="*/ 1966137 h 2720339"/>
                <a:gd name="connsiteX9" fmla="*/ 164829 w 5476001"/>
                <a:gd name="connsiteY9" fmla="*/ 1826395 h 2720339"/>
                <a:gd name="connsiteX10" fmla="*/ 183137 w 5476001"/>
                <a:gd name="connsiteY10" fmla="*/ 1752396 h 2720339"/>
                <a:gd name="connsiteX11" fmla="*/ 201456 w 5476001"/>
                <a:gd name="connsiteY11" fmla="*/ 1660401 h 2720339"/>
                <a:gd name="connsiteX12" fmla="*/ 219765 w 5476001"/>
                <a:gd name="connsiteY12" fmla="*/ 1619153 h 2720339"/>
                <a:gd name="connsiteX13" fmla="*/ 238084 w 5476001"/>
                <a:gd name="connsiteY13" fmla="*/ 1740651 h 2720339"/>
                <a:gd name="connsiteX14" fmla="*/ 256403 w 5476001"/>
                <a:gd name="connsiteY14" fmla="*/ 1886135 h 2720339"/>
                <a:gd name="connsiteX15" fmla="*/ 293030 w 5476001"/>
                <a:gd name="connsiteY15" fmla="*/ 2291369 h 2720339"/>
                <a:gd name="connsiteX16" fmla="*/ 311339 w 5476001"/>
                <a:gd name="connsiteY16" fmla="*/ 2455604 h 2720339"/>
                <a:gd name="connsiteX17" fmla="*/ 329658 w 5476001"/>
                <a:gd name="connsiteY17" fmla="*/ 2655592 h 2720339"/>
                <a:gd name="connsiteX18" fmla="*/ 347966 w 5476001"/>
                <a:gd name="connsiteY18" fmla="*/ 2671590 h 2720339"/>
                <a:gd name="connsiteX19" fmla="*/ 366285 w 5476001"/>
                <a:gd name="connsiteY19" fmla="*/ 2454103 h 2720339"/>
                <a:gd name="connsiteX20" fmla="*/ 384593 w 5476001"/>
                <a:gd name="connsiteY20" fmla="*/ 2529355 h 2720339"/>
                <a:gd name="connsiteX21" fmla="*/ 402913 w 5476001"/>
                <a:gd name="connsiteY21" fmla="*/ 2185124 h 2720339"/>
                <a:gd name="connsiteX22" fmla="*/ 421232 w 5476001"/>
                <a:gd name="connsiteY22" fmla="*/ 2050132 h 2720339"/>
                <a:gd name="connsiteX23" fmla="*/ 457859 w 5476001"/>
                <a:gd name="connsiteY23" fmla="*/ 1744893 h 2720339"/>
                <a:gd name="connsiteX24" fmla="*/ 476167 w 5476001"/>
                <a:gd name="connsiteY24" fmla="*/ 1875890 h 2720339"/>
                <a:gd name="connsiteX25" fmla="*/ 494487 w 5476001"/>
                <a:gd name="connsiteY25" fmla="*/ 1929887 h 2720339"/>
                <a:gd name="connsiteX26" fmla="*/ 512795 w 5476001"/>
                <a:gd name="connsiteY26" fmla="*/ 2091877 h 2720339"/>
                <a:gd name="connsiteX27" fmla="*/ 531114 w 5476001"/>
                <a:gd name="connsiteY27" fmla="*/ 2032386 h 2720339"/>
                <a:gd name="connsiteX28" fmla="*/ 549433 w 5476001"/>
                <a:gd name="connsiteY28" fmla="*/ 1977633 h 2720339"/>
                <a:gd name="connsiteX29" fmla="*/ 567741 w 5476001"/>
                <a:gd name="connsiteY29" fmla="*/ 1905134 h 2720339"/>
                <a:gd name="connsiteX30" fmla="*/ 586061 w 5476001"/>
                <a:gd name="connsiteY30" fmla="*/ 1867136 h 2720339"/>
                <a:gd name="connsiteX31" fmla="*/ 604369 w 5476001"/>
                <a:gd name="connsiteY31" fmla="*/ 1853145 h 2720339"/>
                <a:gd name="connsiteX32" fmla="*/ 622688 w 5476001"/>
                <a:gd name="connsiteY32" fmla="*/ 1690400 h 2720339"/>
                <a:gd name="connsiteX33" fmla="*/ 640996 w 5476001"/>
                <a:gd name="connsiteY33" fmla="*/ 1747646 h 2720339"/>
                <a:gd name="connsiteX34" fmla="*/ 659315 w 5476001"/>
                <a:gd name="connsiteY34" fmla="*/ 1636155 h 2720339"/>
                <a:gd name="connsiteX35" fmla="*/ 677635 w 5476001"/>
                <a:gd name="connsiteY35" fmla="*/ 1638649 h 2720339"/>
                <a:gd name="connsiteX36" fmla="*/ 695943 w 5476001"/>
                <a:gd name="connsiteY36" fmla="*/ 1494158 h 2720339"/>
                <a:gd name="connsiteX37" fmla="*/ 714262 w 5476001"/>
                <a:gd name="connsiteY37" fmla="*/ 1365665 h 2720339"/>
                <a:gd name="connsiteX38" fmla="*/ 732570 w 5476001"/>
                <a:gd name="connsiteY38" fmla="*/ 1435163 h 2720339"/>
                <a:gd name="connsiteX39" fmla="*/ 750889 w 5476001"/>
                <a:gd name="connsiteY39" fmla="*/ 1436663 h 2720339"/>
                <a:gd name="connsiteX40" fmla="*/ 769198 w 5476001"/>
                <a:gd name="connsiteY40" fmla="*/ 1466663 h 2720339"/>
                <a:gd name="connsiteX41" fmla="*/ 787517 w 5476001"/>
                <a:gd name="connsiteY41" fmla="*/ 1412666 h 2720339"/>
                <a:gd name="connsiteX42" fmla="*/ 805825 w 5476001"/>
                <a:gd name="connsiteY42" fmla="*/ 1411921 h 2720339"/>
                <a:gd name="connsiteX43" fmla="*/ 824144 w 5476001"/>
                <a:gd name="connsiteY43" fmla="*/ 1351167 h 2720339"/>
                <a:gd name="connsiteX44" fmla="*/ 842464 w 5476001"/>
                <a:gd name="connsiteY44" fmla="*/ 1819141 h 2720339"/>
                <a:gd name="connsiteX45" fmla="*/ 860772 w 5476001"/>
                <a:gd name="connsiteY45" fmla="*/ 1724145 h 2720339"/>
                <a:gd name="connsiteX46" fmla="*/ 879091 w 5476001"/>
                <a:gd name="connsiteY46" fmla="*/ 1622154 h 2720339"/>
                <a:gd name="connsiteX47" fmla="*/ 897399 w 5476001"/>
                <a:gd name="connsiteY47" fmla="*/ 1653654 h 2720339"/>
                <a:gd name="connsiteX48" fmla="*/ 915718 w 5476001"/>
                <a:gd name="connsiteY48" fmla="*/ 1635659 h 2720339"/>
                <a:gd name="connsiteX49" fmla="*/ 934027 w 5476001"/>
                <a:gd name="connsiteY49" fmla="*/ 1718402 h 2720339"/>
                <a:gd name="connsiteX50" fmla="*/ 952346 w 5476001"/>
                <a:gd name="connsiteY50" fmla="*/ 1687647 h 2720339"/>
                <a:gd name="connsiteX51" fmla="*/ 970665 w 5476001"/>
                <a:gd name="connsiteY51" fmla="*/ 1822390 h 2720339"/>
                <a:gd name="connsiteX52" fmla="*/ 988973 w 5476001"/>
                <a:gd name="connsiteY52" fmla="*/ 1765900 h 2720339"/>
                <a:gd name="connsiteX53" fmla="*/ 1007292 w 5476001"/>
                <a:gd name="connsiteY53" fmla="*/ 1747646 h 2720339"/>
                <a:gd name="connsiteX54" fmla="*/ 1025601 w 5476001"/>
                <a:gd name="connsiteY54" fmla="*/ 1660401 h 2720339"/>
                <a:gd name="connsiteX55" fmla="*/ 1043920 w 5476001"/>
                <a:gd name="connsiteY55" fmla="*/ 1614155 h 2720339"/>
                <a:gd name="connsiteX56" fmla="*/ 1062228 w 5476001"/>
                <a:gd name="connsiteY56" fmla="*/ 1302169 h 2720339"/>
                <a:gd name="connsiteX57" fmla="*/ 1080547 w 5476001"/>
                <a:gd name="connsiteY57" fmla="*/ 1040444 h 2720339"/>
                <a:gd name="connsiteX58" fmla="*/ 1098866 w 5476001"/>
                <a:gd name="connsiteY58" fmla="*/ 637207 h 2720339"/>
                <a:gd name="connsiteX59" fmla="*/ 1117175 w 5476001"/>
                <a:gd name="connsiteY59" fmla="*/ 792202 h 2720339"/>
                <a:gd name="connsiteX60" fmla="*/ 1135494 w 5476001"/>
                <a:gd name="connsiteY60" fmla="*/ 993442 h 2720339"/>
                <a:gd name="connsiteX61" fmla="*/ 1153802 w 5476001"/>
                <a:gd name="connsiteY61" fmla="*/ 1137437 h 2720339"/>
                <a:gd name="connsiteX62" fmla="*/ 1172121 w 5476001"/>
                <a:gd name="connsiteY62" fmla="*/ 1031689 h 2720339"/>
                <a:gd name="connsiteX63" fmla="*/ 1190429 w 5476001"/>
                <a:gd name="connsiteY63" fmla="*/ 1120186 h 2720339"/>
                <a:gd name="connsiteX64" fmla="*/ 1208749 w 5476001"/>
                <a:gd name="connsiteY64" fmla="*/ 1216424 h 2720339"/>
                <a:gd name="connsiteX65" fmla="*/ 1227057 w 5476001"/>
                <a:gd name="connsiteY65" fmla="*/ 1263922 h 2720339"/>
                <a:gd name="connsiteX66" fmla="*/ 1245376 w 5476001"/>
                <a:gd name="connsiteY66" fmla="*/ 1366420 h 2720339"/>
                <a:gd name="connsiteX67" fmla="*/ 1263695 w 5476001"/>
                <a:gd name="connsiteY67" fmla="*/ 1343924 h 2720339"/>
                <a:gd name="connsiteX68" fmla="*/ 1282003 w 5476001"/>
                <a:gd name="connsiteY68" fmla="*/ 1362923 h 2720339"/>
                <a:gd name="connsiteX69" fmla="*/ 1300323 w 5476001"/>
                <a:gd name="connsiteY69" fmla="*/ 1397672 h 2720339"/>
                <a:gd name="connsiteX70" fmla="*/ 1318631 w 5476001"/>
                <a:gd name="connsiteY70" fmla="*/ 1458415 h 2720339"/>
                <a:gd name="connsiteX71" fmla="*/ 1336950 w 5476001"/>
                <a:gd name="connsiteY71" fmla="*/ 1557406 h 2720339"/>
                <a:gd name="connsiteX72" fmla="*/ 1373577 w 5476001"/>
                <a:gd name="connsiteY72" fmla="*/ 1596656 h 2720339"/>
                <a:gd name="connsiteX73" fmla="*/ 1391897 w 5476001"/>
                <a:gd name="connsiteY73" fmla="*/ 1645903 h 2720339"/>
                <a:gd name="connsiteX74" fmla="*/ 1410205 w 5476001"/>
                <a:gd name="connsiteY74" fmla="*/ 1652153 h 2720339"/>
                <a:gd name="connsiteX75" fmla="*/ 1428524 w 5476001"/>
                <a:gd name="connsiteY75" fmla="*/ 1660401 h 2720339"/>
                <a:gd name="connsiteX76" fmla="*/ 1446832 w 5476001"/>
                <a:gd name="connsiteY76" fmla="*/ 1617404 h 2720339"/>
                <a:gd name="connsiteX77" fmla="*/ 1465152 w 5476001"/>
                <a:gd name="connsiteY77" fmla="*/ 1727653 h 2720339"/>
                <a:gd name="connsiteX78" fmla="*/ 1483460 w 5476001"/>
                <a:gd name="connsiteY78" fmla="*/ 1699899 h 2720339"/>
                <a:gd name="connsiteX79" fmla="*/ 1501779 w 5476001"/>
                <a:gd name="connsiteY79" fmla="*/ 1681397 h 2720339"/>
                <a:gd name="connsiteX80" fmla="*/ 1520087 w 5476001"/>
                <a:gd name="connsiteY80" fmla="*/ 1776393 h 2720339"/>
                <a:gd name="connsiteX81" fmla="*/ 1538406 w 5476001"/>
                <a:gd name="connsiteY81" fmla="*/ 1909636 h 2720339"/>
                <a:gd name="connsiteX82" fmla="*/ 1556725 w 5476001"/>
                <a:gd name="connsiteY82" fmla="*/ 1864394 h 2720339"/>
                <a:gd name="connsiteX83" fmla="*/ 1575034 w 5476001"/>
                <a:gd name="connsiteY83" fmla="*/ 1803391 h 2720339"/>
                <a:gd name="connsiteX84" fmla="*/ 1593353 w 5476001"/>
                <a:gd name="connsiteY84" fmla="*/ 1808141 h 2720339"/>
                <a:gd name="connsiteX85" fmla="*/ 1611661 w 5476001"/>
                <a:gd name="connsiteY85" fmla="*/ 1890388 h 2720339"/>
                <a:gd name="connsiteX86" fmla="*/ 1629980 w 5476001"/>
                <a:gd name="connsiteY86" fmla="*/ 2043375 h 2720339"/>
                <a:gd name="connsiteX87" fmla="*/ 1648288 w 5476001"/>
                <a:gd name="connsiteY87" fmla="*/ 2076623 h 2720339"/>
                <a:gd name="connsiteX88" fmla="*/ 1666608 w 5476001"/>
                <a:gd name="connsiteY88" fmla="*/ 2019885 h 2720339"/>
                <a:gd name="connsiteX89" fmla="*/ 1684927 w 5476001"/>
                <a:gd name="connsiteY89" fmla="*/ 2085627 h 2720339"/>
                <a:gd name="connsiteX90" fmla="*/ 1703235 w 5476001"/>
                <a:gd name="connsiteY90" fmla="*/ 2218373 h 2720339"/>
                <a:gd name="connsiteX91" fmla="*/ 1721554 w 5476001"/>
                <a:gd name="connsiteY91" fmla="*/ 2522101 h 2720339"/>
                <a:gd name="connsiteX92" fmla="*/ 1739862 w 5476001"/>
                <a:gd name="connsiteY92" fmla="*/ 2505099 h 2720339"/>
                <a:gd name="connsiteX93" fmla="*/ 1758182 w 5476001"/>
                <a:gd name="connsiteY93" fmla="*/ 2503350 h 2720339"/>
                <a:gd name="connsiteX94" fmla="*/ 1776490 w 5476001"/>
                <a:gd name="connsiteY94" fmla="*/ 2147622 h 2720339"/>
                <a:gd name="connsiteX95" fmla="*/ 1794809 w 5476001"/>
                <a:gd name="connsiteY95" fmla="*/ 1728647 h 2720339"/>
                <a:gd name="connsiteX96" fmla="*/ 1813128 w 5476001"/>
                <a:gd name="connsiteY96" fmla="*/ 1493413 h 2720339"/>
                <a:gd name="connsiteX97" fmla="*/ 1831436 w 5476001"/>
                <a:gd name="connsiteY97" fmla="*/ 1375920 h 2720339"/>
                <a:gd name="connsiteX98" fmla="*/ 1849756 w 5476001"/>
                <a:gd name="connsiteY98" fmla="*/ 1203675 h 2720339"/>
                <a:gd name="connsiteX99" fmla="*/ 1868064 w 5476001"/>
                <a:gd name="connsiteY99" fmla="*/ 1002186 h 2720339"/>
                <a:gd name="connsiteX100" fmla="*/ 1886383 w 5476001"/>
                <a:gd name="connsiteY100" fmla="*/ 953447 h 2720339"/>
                <a:gd name="connsiteX101" fmla="*/ 1904691 w 5476001"/>
                <a:gd name="connsiteY101" fmla="*/ 1354168 h 2720339"/>
                <a:gd name="connsiteX102" fmla="*/ 1923010 w 5476001"/>
                <a:gd name="connsiteY102" fmla="*/ 1375672 h 2720339"/>
                <a:gd name="connsiteX103" fmla="*/ 1941319 w 5476001"/>
                <a:gd name="connsiteY103" fmla="*/ 1492916 h 2720339"/>
                <a:gd name="connsiteX104" fmla="*/ 1959638 w 5476001"/>
                <a:gd name="connsiteY104" fmla="*/ 1397413 h 2720339"/>
                <a:gd name="connsiteX105" fmla="*/ 1977957 w 5476001"/>
                <a:gd name="connsiteY105" fmla="*/ 1446919 h 2720339"/>
                <a:gd name="connsiteX106" fmla="*/ 1996265 w 5476001"/>
                <a:gd name="connsiteY106" fmla="*/ 1698647 h 2720339"/>
                <a:gd name="connsiteX107" fmla="*/ 2014584 w 5476001"/>
                <a:gd name="connsiteY107" fmla="*/ 2051126 h 2720339"/>
                <a:gd name="connsiteX108" fmla="*/ 2032893 w 5476001"/>
                <a:gd name="connsiteY108" fmla="*/ 2186117 h 2720339"/>
                <a:gd name="connsiteX109" fmla="*/ 2051212 w 5476001"/>
                <a:gd name="connsiteY109" fmla="*/ 2173876 h 2720339"/>
                <a:gd name="connsiteX110" fmla="*/ 2069520 w 5476001"/>
                <a:gd name="connsiteY110" fmla="*/ 2151875 h 2720339"/>
                <a:gd name="connsiteX111" fmla="*/ 2087839 w 5476001"/>
                <a:gd name="connsiteY111" fmla="*/ 2115378 h 2720339"/>
                <a:gd name="connsiteX112" fmla="*/ 2106159 w 5476001"/>
                <a:gd name="connsiteY112" fmla="*/ 2071129 h 2720339"/>
                <a:gd name="connsiteX113" fmla="*/ 2124467 w 5476001"/>
                <a:gd name="connsiteY113" fmla="*/ 2062374 h 2720339"/>
                <a:gd name="connsiteX114" fmla="*/ 2142786 w 5476001"/>
                <a:gd name="connsiteY114" fmla="*/ 2098127 h 2720339"/>
                <a:gd name="connsiteX115" fmla="*/ 2161095 w 5476001"/>
                <a:gd name="connsiteY115" fmla="*/ 2095374 h 2720339"/>
                <a:gd name="connsiteX116" fmla="*/ 2179414 w 5476001"/>
                <a:gd name="connsiteY116" fmla="*/ 2085378 h 2720339"/>
                <a:gd name="connsiteX117" fmla="*/ 2197722 w 5476001"/>
                <a:gd name="connsiteY117" fmla="*/ 2112128 h 2720339"/>
                <a:gd name="connsiteX118" fmla="*/ 2216041 w 5476001"/>
                <a:gd name="connsiteY118" fmla="*/ 1993631 h 2720339"/>
                <a:gd name="connsiteX119" fmla="*/ 2234349 w 5476001"/>
                <a:gd name="connsiteY119" fmla="*/ 1853394 h 2720339"/>
                <a:gd name="connsiteX120" fmla="*/ 2252668 w 5476001"/>
                <a:gd name="connsiteY120" fmla="*/ 1724145 h 2720339"/>
                <a:gd name="connsiteX121" fmla="*/ 2270988 w 5476001"/>
                <a:gd name="connsiteY121" fmla="*/ 1419413 h 2720339"/>
                <a:gd name="connsiteX122" fmla="*/ 2289296 w 5476001"/>
                <a:gd name="connsiteY122" fmla="*/ 900692 h 2720339"/>
                <a:gd name="connsiteX123" fmla="*/ 2307615 w 5476001"/>
                <a:gd name="connsiteY123" fmla="*/ 796952 h 2720339"/>
                <a:gd name="connsiteX124" fmla="*/ 2325923 w 5476001"/>
                <a:gd name="connsiteY124" fmla="*/ 752703 h 2720339"/>
                <a:gd name="connsiteX125" fmla="*/ 2344242 w 5476001"/>
                <a:gd name="connsiteY125" fmla="*/ 960194 h 2720339"/>
                <a:gd name="connsiteX126" fmla="*/ 2362551 w 5476001"/>
                <a:gd name="connsiteY126" fmla="*/ 1008188 h 2720339"/>
                <a:gd name="connsiteX127" fmla="*/ 2380870 w 5476001"/>
                <a:gd name="connsiteY127" fmla="*/ 1080191 h 2720339"/>
                <a:gd name="connsiteX128" fmla="*/ 2399189 w 5476001"/>
                <a:gd name="connsiteY128" fmla="*/ 1195179 h 2720339"/>
                <a:gd name="connsiteX129" fmla="*/ 2417497 w 5476001"/>
                <a:gd name="connsiteY129" fmla="*/ 1395416 h 2720339"/>
                <a:gd name="connsiteX130" fmla="*/ 2435816 w 5476001"/>
                <a:gd name="connsiteY130" fmla="*/ 1412914 h 2720339"/>
                <a:gd name="connsiteX131" fmla="*/ 2454125 w 5476001"/>
                <a:gd name="connsiteY131" fmla="*/ 1483157 h 2720339"/>
                <a:gd name="connsiteX132" fmla="*/ 2472444 w 5476001"/>
                <a:gd name="connsiteY132" fmla="*/ 1476411 h 2720339"/>
                <a:gd name="connsiteX133" fmla="*/ 2490752 w 5476001"/>
                <a:gd name="connsiteY133" fmla="*/ 1625403 h 2720339"/>
                <a:gd name="connsiteX134" fmla="*/ 2509071 w 5476001"/>
                <a:gd name="connsiteY134" fmla="*/ 2234123 h 2720339"/>
                <a:gd name="connsiteX135" fmla="*/ 2527390 w 5476001"/>
                <a:gd name="connsiteY135" fmla="*/ 2720340 h 2720339"/>
                <a:gd name="connsiteX136" fmla="*/ 2545699 w 5476001"/>
                <a:gd name="connsiteY136" fmla="*/ 2319867 h 2720339"/>
                <a:gd name="connsiteX137" fmla="*/ 2564018 w 5476001"/>
                <a:gd name="connsiteY137" fmla="*/ 2368358 h 2720339"/>
                <a:gd name="connsiteX138" fmla="*/ 2582326 w 5476001"/>
                <a:gd name="connsiteY138" fmla="*/ 2390607 h 2720339"/>
                <a:gd name="connsiteX139" fmla="*/ 2600645 w 5476001"/>
                <a:gd name="connsiteY139" fmla="*/ 2547102 h 2720339"/>
                <a:gd name="connsiteX140" fmla="*/ 2618953 w 5476001"/>
                <a:gd name="connsiteY140" fmla="*/ 2192616 h 2720339"/>
                <a:gd name="connsiteX141" fmla="*/ 2637273 w 5476001"/>
                <a:gd name="connsiteY141" fmla="*/ 1577409 h 2720339"/>
                <a:gd name="connsiteX142" fmla="*/ 2655581 w 5476001"/>
                <a:gd name="connsiteY142" fmla="*/ 1293176 h 2720339"/>
                <a:gd name="connsiteX143" fmla="*/ 2673900 w 5476001"/>
                <a:gd name="connsiteY143" fmla="*/ 1039936 h 2720339"/>
                <a:gd name="connsiteX144" fmla="*/ 2692219 w 5476001"/>
                <a:gd name="connsiteY144" fmla="*/ 967945 h 2720339"/>
                <a:gd name="connsiteX145" fmla="*/ 2710527 w 5476001"/>
                <a:gd name="connsiteY145" fmla="*/ 951946 h 2720339"/>
                <a:gd name="connsiteX146" fmla="*/ 2728847 w 5476001"/>
                <a:gd name="connsiteY146" fmla="*/ 830200 h 2720339"/>
                <a:gd name="connsiteX147" fmla="*/ 2747155 w 5476001"/>
                <a:gd name="connsiteY147" fmla="*/ 682212 h 2720339"/>
                <a:gd name="connsiteX148" fmla="*/ 2765474 w 5476001"/>
                <a:gd name="connsiteY148" fmla="*/ 699462 h 2720339"/>
                <a:gd name="connsiteX149" fmla="*/ 2783782 w 5476001"/>
                <a:gd name="connsiteY149" fmla="*/ 839948 h 2720339"/>
                <a:gd name="connsiteX150" fmla="*/ 2802101 w 5476001"/>
                <a:gd name="connsiteY150" fmla="*/ 942198 h 2720339"/>
                <a:gd name="connsiteX151" fmla="*/ 2820421 w 5476001"/>
                <a:gd name="connsiteY151" fmla="*/ 976948 h 2720339"/>
                <a:gd name="connsiteX152" fmla="*/ 2857048 w 5476001"/>
                <a:gd name="connsiteY152" fmla="*/ 1145436 h 2720339"/>
                <a:gd name="connsiteX153" fmla="*/ 2875356 w 5476001"/>
                <a:gd name="connsiteY153" fmla="*/ 1150434 h 2720339"/>
                <a:gd name="connsiteX154" fmla="*/ 2893675 w 5476001"/>
                <a:gd name="connsiteY154" fmla="*/ 1177184 h 2720339"/>
                <a:gd name="connsiteX155" fmla="*/ 2911984 w 5476001"/>
                <a:gd name="connsiteY155" fmla="*/ 1159934 h 2720339"/>
                <a:gd name="connsiteX156" fmla="*/ 2930303 w 5476001"/>
                <a:gd name="connsiteY156" fmla="*/ 1122432 h 2720339"/>
                <a:gd name="connsiteX157" fmla="*/ 2948611 w 5476001"/>
                <a:gd name="connsiteY157" fmla="*/ 1166184 h 2720339"/>
                <a:gd name="connsiteX158" fmla="*/ 2966930 w 5476001"/>
                <a:gd name="connsiteY158" fmla="*/ 1195428 h 2720339"/>
                <a:gd name="connsiteX159" fmla="*/ 2985249 w 5476001"/>
                <a:gd name="connsiteY159" fmla="*/ 1277426 h 2720339"/>
                <a:gd name="connsiteX160" fmla="*/ 3003558 w 5476001"/>
                <a:gd name="connsiteY160" fmla="*/ 1374171 h 2720339"/>
                <a:gd name="connsiteX161" fmla="*/ 3021877 w 5476001"/>
                <a:gd name="connsiteY161" fmla="*/ 1490660 h 2720339"/>
                <a:gd name="connsiteX162" fmla="*/ 3040185 w 5476001"/>
                <a:gd name="connsiteY162" fmla="*/ 1536409 h 2720339"/>
                <a:gd name="connsiteX163" fmla="*/ 3058504 w 5476001"/>
                <a:gd name="connsiteY163" fmla="*/ 1564660 h 2720339"/>
                <a:gd name="connsiteX164" fmla="*/ 3076812 w 5476001"/>
                <a:gd name="connsiteY164" fmla="*/ 1482413 h 2720339"/>
                <a:gd name="connsiteX165" fmla="*/ 3095132 w 5476001"/>
                <a:gd name="connsiteY165" fmla="*/ 1440161 h 2720339"/>
                <a:gd name="connsiteX166" fmla="*/ 3113451 w 5476001"/>
                <a:gd name="connsiteY166" fmla="*/ 1562911 h 2720339"/>
                <a:gd name="connsiteX167" fmla="*/ 3131759 w 5476001"/>
                <a:gd name="connsiteY167" fmla="*/ 1654150 h 2720339"/>
                <a:gd name="connsiteX168" fmla="*/ 3150078 w 5476001"/>
                <a:gd name="connsiteY168" fmla="*/ 1764896 h 2720339"/>
                <a:gd name="connsiteX169" fmla="*/ 3168386 w 5476001"/>
                <a:gd name="connsiteY169" fmla="*/ 1719644 h 2720339"/>
                <a:gd name="connsiteX170" fmla="*/ 3186706 w 5476001"/>
                <a:gd name="connsiteY170" fmla="*/ 1667655 h 2720339"/>
                <a:gd name="connsiteX171" fmla="*/ 3205014 w 5476001"/>
                <a:gd name="connsiteY171" fmla="*/ 1622402 h 2720339"/>
                <a:gd name="connsiteX172" fmla="*/ 3223333 w 5476001"/>
                <a:gd name="connsiteY172" fmla="*/ 1607408 h 2720339"/>
                <a:gd name="connsiteX173" fmla="*/ 3241652 w 5476001"/>
                <a:gd name="connsiteY173" fmla="*/ 1614910 h 2720339"/>
                <a:gd name="connsiteX174" fmla="*/ 3259960 w 5476001"/>
                <a:gd name="connsiteY174" fmla="*/ 1599905 h 2720339"/>
                <a:gd name="connsiteX175" fmla="*/ 3278280 w 5476001"/>
                <a:gd name="connsiteY175" fmla="*/ 1679400 h 2720339"/>
                <a:gd name="connsiteX176" fmla="*/ 3296588 w 5476001"/>
                <a:gd name="connsiteY176" fmla="*/ 1540911 h 2720339"/>
                <a:gd name="connsiteX177" fmla="*/ 3314907 w 5476001"/>
                <a:gd name="connsiteY177" fmla="*/ 1743900 h 2720339"/>
                <a:gd name="connsiteX178" fmla="*/ 3333215 w 5476001"/>
                <a:gd name="connsiteY178" fmla="*/ 1774148 h 2720339"/>
                <a:gd name="connsiteX179" fmla="*/ 3351534 w 5476001"/>
                <a:gd name="connsiteY179" fmla="*/ 1758149 h 2720339"/>
                <a:gd name="connsiteX180" fmla="*/ 3369843 w 5476001"/>
                <a:gd name="connsiteY180" fmla="*/ 1937141 h 2720339"/>
                <a:gd name="connsiteX181" fmla="*/ 3388162 w 5476001"/>
                <a:gd name="connsiteY181" fmla="*/ 1901636 h 2720339"/>
                <a:gd name="connsiteX182" fmla="*/ 3406481 w 5476001"/>
                <a:gd name="connsiteY182" fmla="*/ 1540663 h 2720339"/>
                <a:gd name="connsiteX183" fmla="*/ 3424789 w 5476001"/>
                <a:gd name="connsiteY183" fmla="*/ 1498162 h 2720339"/>
                <a:gd name="connsiteX184" fmla="*/ 3443108 w 5476001"/>
                <a:gd name="connsiteY184" fmla="*/ 1389921 h 2720339"/>
                <a:gd name="connsiteX185" fmla="*/ 3461417 w 5476001"/>
                <a:gd name="connsiteY185" fmla="*/ 1531411 h 2720339"/>
                <a:gd name="connsiteX186" fmla="*/ 3479736 w 5476001"/>
                <a:gd name="connsiteY186" fmla="*/ 1322172 h 2720339"/>
                <a:gd name="connsiteX187" fmla="*/ 3498044 w 5476001"/>
                <a:gd name="connsiteY187" fmla="*/ 1428664 h 2720339"/>
                <a:gd name="connsiteX188" fmla="*/ 3516363 w 5476001"/>
                <a:gd name="connsiteY188" fmla="*/ 1562155 h 2720339"/>
                <a:gd name="connsiteX189" fmla="*/ 3534683 w 5476001"/>
                <a:gd name="connsiteY189" fmla="*/ 1607656 h 2720339"/>
                <a:gd name="connsiteX190" fmla="*/ 3571310 w 5476001"/>
                <a:gd name="connsiteY190" fmla="*/ 1740402 h 2720339"/>
                <a:gd name="connsiteX191" fmla="*/ 3589618 w 5476001"/>
                <a:gd name="connsiteY191" fmla="*/ 1768901 h 2720339"/>
                <a:gd name="connsiteX192" fmla="*/ 3607937 w 5476001"/>
                <a:gd name="connsiteY192" fmla="*/ 1816896 h 2720339"/>
                <a:gd name="connsiteX193" fmla="*/ 3626246 w 5476001"/>
                <a:gd name="connsiteY193" fmla="*/ 1703397 h 2720339"/>
                <a:gd name="connsiteX194" fmla="*/ 3644565 w 5476001"/>
                <a:gd name="connsiteY194" fmla="*/ 1655403 h 2720339"/>
                <a:gd name="connsiteX195" fmla="*/ 3662873 w 5476001"/>
                <a:gd name="connsiteY195" fmla="*/ 1311420 h 2720339"/>
                <a:gd name="connsiteX196" fmla="*/ 3681192 w 5476001"/>
                <a:gd name="connsiteY196" fmla="*/ 1379169 h 2720339"/>
                <a:gd name="connsiteX197" fmla="*/ 3699511 w 5476001"/>
                <a:gd name="connsiteY197" fmla="*/ 1267678 h 2720339"/>
                <a:gd name="connsiteX198" fmla="*/ 3736139 w 5476001"/>
                <a:gd name="connsiteY198" fmla="*/ 1549914 h 2720339"/>
                <a:gd name="connsiteX199" fmla="*/ 3754447 w 5476001"/>
                <a:gd name="connsiteY199" fmla="*/ 1706895 h 2720339"/>
                <a:gd name="connsiteX200" fmla="*/ 3772766 w 5476001"/>
                <a:gd name="connsiteY200" fmla="*/ 1766148 h 2720339"/>
                <a:gd name="connsiteX201" fmla="*/ 3791075 w 5476001"/>
                <a:gd name="connsiteY201" fmla="*/ 1612654 h 2720339"/>
                <a:gd name="connsiteX202" fmla="*/ 3809394 w 5476001"/>
                <a:gd name="connsiteY202" fmla="*/ 1495161 h 2720339"/>
                <a:gd name="connsiteX203" fmla="*/ 3827713 w 5476001"/>
                <a:gd name="connsiteY203" fmla="*/ 1403922 h 2720339"/>
                <a:gd name="connsiteX204" fmla="*/ 3846021 w 5476001"/>
                <a:gd name="connsiteY204" fmla="*/ 1500408 h 2720339"/>
                <a:gd name="connsiteX205" fmla="*/ 3864340 w 5476001"/>
                <a:gd name="connsiteY205" fmla="*/ 1428416 h 2720339"/>
                <a:gd name="connsiteX206" fmla="*/ 3882649 w 5476001"/>
                <a:gd name="connsiteY206" fmla="*/ 1230932 h 2720339"/>
                <a:gd name="connsiteX207" fmla="*/ 3900968 w 5476001"/>
                <a:gd name="connsiteY207" fmla="*/ 1472416 h 2720339"/>
                <a:gd name="connsiteX208" fmla="*/ 3919276 w 5476001"/>
                <a:gd name="connsiteY208" fmla="*/ 1221174 h 2720339"/>
                <a:gd name="connsiteX209" fmla="*/ 3937595 w 5476001"/>
                <a:gd name="connsiteY209" fmla="*/ 1297170 h 2720339"/>
                <a:gd name="connsiteX210" fmla="*/ 3955914 w 5476001"/>
                <a:gd name="connsiteY210" fmla="*/ 1430165 h 2720339"/>
                <a:gd name="connsiteX211" fmla="*/ 3974223 w 5476001"/>
                <a:gd name="connsiteY211" fmla="*/ 1248431 h 2720339"/>
                <a:gd name="connsiteX212" fmla="*/ 3992542 w 5476001"/>
                <a:gd name="connsiteY212" fmla="*/ 1288675 h 2720339"/>
                <a:gd name="connsiteX213" fmla="*/ 4010850 w 5476001"/>
                <a:gd name="connsiteY213" fmla="*/ 1113936 h 2720339"/>
                <a:gd name="connsiteX214" fmla="*/ 4029169 w 5476001"/>
                <a:gd name="connsiteY214" fmla="*/ 905701 h 2720339"/>
                <a:gd name="connsiteX215" fmla="*/ 4047477 w 5476001"/>
                <a:gd name="connsiteY215" fmla="*/ 722704 h 2720339"/>
                <a:gd name="connsiteX216" fmla="*/ 4065797 w 5476001"/>
                <a:gd name="connsiteY216" fmla="*/ 662716 h 2720339"/>
                <a:gd name="connsiteX217" fmla="*/ 4084105 w 5476001"/>
                <a:gd name="connsiteY217" fmla="*/ 563467 h 2720339"/>
                <a:gd name="connsiteX218" fmla="*/ 4102424 w 5476001"/>
                <a:gd name="connsiteY218" fmla="*/ 683464 h 2720339"/>
                <a:gd name="connsiteX219" fmla="*/ 4120743 w 5476001"/>
                <a:gd name="connsiteY219" fmla="*/ 529722 h 2720339"/>
                <a:gd name="connsiteX220" fmla="*/ 4139051 w 5476001"/>
                <a:gd name="connsiteY220" fmla="*/ 407476 h 2720339"/>
                <a:gd name="connsiteX221" fmla="*/ 4157371 w 5476001"/>
                <a:gd name="connsiteY221" fmla="*/ 259734 h 2720339"/>
                <a:gd name="connsiteX222" fmla="*/ 4175679 w 5476001"/>
                <a:gd name="connsiteY222" fmla="*/ 251486 h 2720339"/>
                <a:gd name="connsiteX223" fmla="*/ 4193998 w 5476001"/>
                <a:gd name="connsiteY223" fmla="*/ 201238 h 2720339"/>
                <a:gd name="connsiteX224" fmla="*/ 4212306 w 5476001"/>
                <a:gd name="connsiteY224" fmla="*/ 260235 h 2720339"/>
                <a:gd name="connsiteX225" fmla="*/ 4230625 w 5476001"/>
                <a:gd name="connsiteY225" fmla="*/ 208738 h 2720339"/>
                <a:gd name="connsiteX226" fmla="*/ 4248945 w 5476001"/>
                <a:gd name="connsiteY226" fmla="*/ 170490 h 2720339"/>
                <a:gd name="connsiteX227" fmla="*/ 4267253 w 5476001"/>
                <a:gd name="connsiteY227" fmla="*/ 140991 h 2720339"/>
                <a:gd name="connsiteX228" fmla="*/ 4285572 w 5476001"/>
                <a:gd name="connsiteY228" fmla="*/ 76995 h 2720339"/>
                <a:gd name="connsiteX229" fmla="*/ 4303881 w 5476001"/>
                <a:gd name="connsiteY229" fmla="*/ 80495 h 2720339"/>
                <a:gd name="connsiteX230" fmla="*/ 4322199 w 5476001"/>
                <a:gd name="connsiteY230" fmla="*/ 0 h 2720339"/>
                <a:gd name="connsiteX231" fmla="*/ 4340508 w 5476001"/>
                <a:gd name="connsiteY231" fmla="*/ 17999 h 2720339"/>
                <a:gd name="connsiteX232" fmla="*/ 4358827 w 5476001"/>
                <a:gd name="connsiteY232" fmla="*/ 82745 h 2720339"/>
                <a:gd name="connsiteX233" fmla="*/ 4377146 w 5476001"/>
                <a:gd name="connsiteY233" fmla="*/ 119493 h 2720339"/>
                <a:gd name="connsiteX234" fmla="*/ 4395454 w 5476001"/>
                <a:gd name="connsiteY234" fmla="*/ 180489 h 2720339"/>
                <a:gd name="connsiteX235" fmla="*/ 4413774 w 5476001"/>
                <a:gd name="connsiteY235" fmla="*/ 98744 h 2720339"/>
                <a:gd name="connsiteX236" fmla="*/ 4432082 w 5476001"/>
                <a:gd name="connsiteY236" fmla="*/ 191239 h 2720339"/>
                <a:gd name="connsiteX237" fmla="*/ 4450401 w 5476001"/>
                <a:gd name="connsiteY237" fmla="*/ 194989 h 2720339"/>
                <a:gd name="connsiteX238" fmla="*/ 4468709 w 5476001"/>
                <a:gd name="connsiteY238" fmla="*/ 283483 h 2720339"/>
                <a:gd name="connsiteX239" fmla="*/ 4487028 w 5476001"/>
                <a:gd name="connsiteY239" fmla="*/ 506221 h 2720339"/>
                <a:gd name="connsiteX240" fmla="*/ 4505337 w 5476001"/>
                <a:gd name="connsiteY240" fmla="*/ 691960 h 2720339"/>
                <a:gd name="connsiteX241" fmla="*/ 4523656 w 5476001"/>
                <a:gd name="connsiteY241" fmla="*/ 739954 h 2720339"/>
                <a:gd name="connsiteX242" fmla="*/ 4541975 w 5476001"/>
                <a:gd name="connsiteY242" fmla="*/ 701707 h 2720339"/>
                <a:gd name="connsiteX243" fmla="*/ 4560283 w 5476001"/>
                <a:gd name="connsiteY243" fmla="*/ 773451 h 2720339"/>
                <a:gd name="connsiteX244" fmla="*/ 4578602 w 5476001"/>
                <a:gd name="connsiteY244" fmla="*/ 893448 h 2720339"/>
                <a:gd name="connsiteX245" fmla="*/ 4596911 w 5476001"/>
                <a:gd name="connsiteY245" fmla="*/ 562970 h 2720339"/>
                <a:gd name="connsiteX246" fmla="*/ 4615230 w 5476001"/>
                <a:gd name="connsiteY246" fmla="*/ 543723 h 2720339"/>
                <a:gd name="connsiteX247" fmla="*/ 4633538 w 5476001"/>
                <a:gd name="connsiteY247" fmla="*/ 732452 h 2720339"/>
                <a:gd name="connsiteX248" fmla="*/ 4651857 w 5476001"/>
                <a:gd name="connsiteY248" fmla="*/ 881703 h 2720339"/>
                <a:gd name="connsiteX249" fmla="*/ 4670176 w 5476001"/>
                <a:gd name="connsiteY249" fmla="*/ 954947 h 2720339"/>
                <a:gd name="connsiteX250" fmla="*/ 4688485 w 5476001"/>
                <a:gd name="connsiteY250" fmla="*/ 993939 h 2720339"/>
                <a:gd name="connsiteX251" fmla="*/ 4706804 w 5476001"/>
                <a:gd name="connsiteY251" fmla="*/ 1075441 h 2720339"/>
                <a:gd name="connsiteX252" fmla="*/ 4725112 w 5476001"/>
                <a:gd name="connsiteY252" fmla="*/ 1214179 h 2720339"/>
                <a:gd name="connsiteX253" fmla="*/ 4743431 w 5476001"/>
                <a:gd name="connsiteY253" fmla="*/ 1331920 h 2720339"/>
                <a:gd name="connsiteX254" fmla="*/ 4761739 w 5476001"/>
                <a:gd name="connsiteY254" fmla="*/ 1391173 h 2720339"/>
                <a:gd name="connsiteX255" fmla="*/ 4780059 w 5476001"/>
                <a:gd name="connsiteY255" fmla="*/ 1317918 h 2720339"/>
                <a:gd name="connsiteX256" fmla="*/ 4816686 w 5476001"/>
                <a:gd name="connsiteY256" fmla="*/ 1657648 h 2720339"/>
                <a:gd name="connsiteX257" fmla="*/ 4835005 w 5476001"/>
                <a:gd name="connsiteY257" fmla="*/ 1738902 h 2720339"/>
                <a:gd name="connsiteX258" fmla="*/ 4853314 w 5476001"/>
                <a:gd name="connsiteY258" fmla="*/ 1870385 h 2720339"/>
                <a:gd name="connsiteX259" fmla="*/ 4871633 w 5476001"/>
                <a:gd name="connsiteY259" fmla="*/ 1800142 h 2720339"/>
                <a:gd name="connsiteX260" fmla="*/ 4889941 w 5476001"/>
                <a:gd name="connsiteY260" fmla="*/ 1702404 h 2720339"/>
                <a:gd name="connsiteX261" fmla="*/ 4908260 w 5476001"/>
                <a:gd name="connsiteY261" fmla="*/ 1726153 h 2720339"/>
                <a:gd name="connsiteX262" fmla="*/ 4926569 w 5476001"/>
                <a:gd name="connsiteY262" fmla="*/ 1793395 h 2720339"/>
                <a:gd name="connsiteX263" fmla="*/ 4944887 w 5476001"/>
                <a:gd name="connsiteY263" fmla="*/ 1755893 h 2720339"/>
                <a:gd name="connsiteX264" fmla="*/ 4963207 w 5476001"/>
                <a:gd name="connsiteY264" fmla="*/ 1730644 h 2720339"/>
                <a:gd name="connsiteX265" fmla="*/ 4981515 w 5476001"/>
                <a:gd name="connsiteY265" fmla="*/ 2098375 h 2720339"/>
                <a:gd name="connsiteX266" fmla="*/ 4999834 w 5476001"/>
                <a:gd name="connsiteY266" fmla="*/ 2073633 h 2720339"/>
                <a:gd name="connsiteX267" fmla="*/ 5018142 w 5476001"/>
                <a:gd name="connsiteY267" fmla="*/ 2029384 h 2720339"/>
                <a:gd name="connsiteX268" fmla="*/ 5036462 w 5476001"/>
                <a:gd name="connsiteY268" fmla="*/ 1939387 h 2720339"/>
                <a:gd name="connsiteX269" fmla="*/ 5054770 w 5476001"/>
                <a:gd name="connsiteY269" fmla="*/ 1827896 h 2720339"/>
                <a:gd name="connsiteX270" fmla="*/ 5073089 w 5476001"/>
                <a:gd name="connsiteY270" fmla="*/ 1949890 h 2720339"/>
                <a:gd name="connsiteX271" fmla="*/ 5091397 w 5476001"/>
                <a:gd name="connsiteY271" fmla="*/ 1821645 h 2720339"/>
                <a:gd name="connsiteX272" fmla="*/ 5109717 w 5476001"/>
                <a:gd name="connsiteY272" fmla="*/ 1735652 h 2720339"/>
                <a:gd name="connsiteX273" fmla="*/ 5128035 w 5476001"/>
                <a:gd name="connsiteY273" fmla="*/ 1437667 h 2720339"/>
                <a:gd name="connsiteX274" fmla="*/ 5146344 w 5476001"/>
                <a:gd name="connsiteY274" fmla="*/ 1478667 h 2720339"/>
                <a:gd name="connsiteX275" fmla="*/ 5164663 w 5476001"/>
                <a:gd name="connsiteY275" fmla="*/ 1663402 h 2720339"/>
                <a:gd name="connsiteX276" fmla="*/ 5201290 w 5476001"/>
                <a:gd name="connsiteY276" fmla="*/ 1774148 h 2720339"/>
                <a:gd name="connsiteX277" fmla="*/ 5219598 w 5476001"/>
                <a:gd name="connsiteY277" fmla="*/ 1851893 h 2720339"/>
                <a:gd name="connsiteX278" fmla="*/ 5237918 w 5476001"/>
                <a:gd name="connsiteY278" fmla="*/ 1918390 h 2720339"/>
                <a:gd name="connsiteX279" fmla="*/ 5256237 w 5476001"/>
                <a:gd name="connsiteY279" fmla="*/ 1824646 h 2720339"/>
                <a:gd name="connsiteX280" fmla="*/ 5274545 w 5476001"/>
                <a:gd name="connsiteY280" fmla="*/ 1824895 h 2720339"/>
                <a:gd name="connsiteX281" fmla="*/ 5292865 w 5476001"/>
                <a:gd name="connsiteY281" fmla="*/ 1892385 h 2720339"/>
                <a:gd name="connsiteX282" fmla="*/ 5311173 w 5476001"/>
                <a:gd name="connsiteY282" fmla="*/ 1983139 h 2720339"/>
                <a:gd name="connsiteX283" fmla="*/ 5329492 w 5476001"/>
                <a:gd name="connsiteY283" fmla="*/ 2157877 h 2720339"/>
                <a:gd name="connsiteX284" fmla="*/ 5347800 w 5476001"/>
                <a:gd name="connsiteY284" fmla="*/ 2262114 h 2720339"/>
                <a:gd name="connsiteX285" fmla="*/ 5366119 w 5476001"/>
                <a:gd name="connsiteY285" fmla="*/ 2113877 h 2720339"/>
                <a:gd name="connsiteX286" fmla="*/ 5384438 w 5476001"/>
                <a:gd name="connsiteY286" fmla="*/ 2037880 h 2720339"/>
                <a:gd name="connsiteX287" fmla="*/ 5402746 w 5476001"/>
                <a:gd name="connsiteY287" fmla="*/ 2068883 h 2720339"/>
                <a:gd name="connsiteX288" fmla="*/ 5421066 w 5476001"/>
                <a:gd name="connsiteY288" fmla="*/ 2025628 h 2720339"/>
                <a:gd name="connsiteX289" fmla="*/ 5439374 w 5476001"/>
                <a:gd name="connsiteY289" fmla="*/ 2088628 h 2720339"/>
                <a:gd name="connsiteX290" fmla="*/ 5457693 w 5476001"/>
                <a:gd name="connsiteY290" fmla="*/ 2052378 h 2720339"/>
                <a:gd name="connsiteX291" fmla="*/ 5476001 w 5476001"/>
                <a:gd name="connsiteY291" fmla="*/ 2137129 h 2720339"/>
                <a:gd name="connsiteX292" fmla="*/ 5476001 w 5476001"/>
                <a:gd name="connsiteY292" fmla="*/ 2137129 h 27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476001" h="2720339">
                  <a:moveTo>
                    <a:pt x="0" y="782206"/>
                  </a:moveTo>
                  <a:lnTo>
                    <a:pt x="18308" y="923199"/>
                  </a:lnTo>
                  <a:lnTo>
                    <a:pt x="36627" y="953447"/>
                  </a:lnTo>
                  <a:lnTo>
                    <a:pt x="54936" y="1193182"/>
                  </a:lnTo>
                  <a:lnTo>
                    <a:pt x="73255" y="1389165"/>
                  </a:lnTo>
                  <a:lnTo>
                    <a:pt x="91563" y="1602658"/>
                  </a:lnTo>
                  <a:lnTo>
                    <a:pt x="109882" y="1788893"/>
                  </a:lnTo>
                  <a:lnTo>
                    <a:pt x="128201" y="1958882"/>
                  </a:lnTo>
                  <a:lnTo>
                    <a:pt x="146510" y="1966137"/>
                  </a:lnTo>
                  <a:lnTo>
                    <a:pt x="164829" y="1826395"/>
                  </a:lnTo>
                  <a:lnTo>
                    <a:pt x="183137" y="1752396"/>
                  </a:lnTo>
                  <a:lnTo>
                    <a:pt x="201456" y="1660401"/>
                  </a:lnTo>
                  <a:lnTo>
                    <a:pt x="219765" y="1619153"/>
                  </a:lnTo>
                  <a:lnTo>
                    <a:pt x="238084" y="1740651"/>
                  </a:lnTo>
                  <a:lnTo>
                    <a:pt x="256403" y="1886135"/>
                  </a:lnTo>
                  <a:lnTo>
                    <a:pt x="293030" y="2291369"/>
                  </a:lnTo>
                  <a:lnTo>
                    <a:pt x="311339" y="2455604"/>
                  </a:lnTo>
                  <a:lnTo>
                    <a:pt x="329658" y="2655592"/>
                  </a:lnTo>
                  <a:lnTo>
                    <a:pt x="347966" y="2671590"/>
                  </a:lnTo>
                  <a:lnTo>
                    <a:pt x="366285" y="2454103"/>
                  </a:lnTo>
                  <a:lnTo>
                    <a:pt x="384593" y="2529355"/>
                  </a:lnTo>
                  <a:lnTo>
                    <a:pt x="402913" y="2185124"/>
                  </a:lnTo>
                  <a:lnTo>
                    <a:pt x="421232" y="2050132"/>
                  </a:lnTo>
                  <a:lnTo>
                    <a:pt x="457859" y="1744893"/>
                  </a:lnTo>
                  <a:lnTo>
                    <a:pt x="476167" y="1875890"/>
                  </a:lnTo>
                  <a:lnTo>
                    <a:pt x="494487" y="1929887"/>
                  </a:lnTo>
                  <a:lnTo>
                    <a:pt x="512795" y="2091877"/>
                  </a:lnTo>
                  <a:lnTo>
                    <a:pt x="531114" y="2032386"/>
                  </a:lnTo>
                  <a:lnTo>
                    <a:pt x="549433" y="1977633"/>
                  </a:lnTo>
                  <a:lnTo>
                    <a:pt x="567741" y="1905134"/>
                  </a:lnTo>
                  <a:lnTo>
                    <a:pt x="586061" y="1867136"/>
                  </a:lnTo>
                  <a:lnTo>
                    <a:pt x="604369" y="1853145"/>
                  </a:lnTo>
                  <a:lnTo>
                    <a:pt x="622688" y="1690400"/>
                  </a:lnTo>
                  <a:lnTo>
                    <a:pt x="640996" y="1747646"/>
                  </a:lnTo>
                  <a:lnTo>
                    <a:pt x="659315" y="1636155"/>
                  </a:lnTo>
                  <a:lnTo>
                    <a:pt x="677635" y="1638649"/>
                  </a:lnTo>
                  <a:lnTo>
                    <a:pt x="695943" y="1494158"/>
                  </a:lnTo>
                  <a:lnTo>
                    <a:pt x="714262" y="1365665"/>
                  </a:lnTo>
                  <a:lnTo>
                    <a:pt x="732570" y="1435163"/>
                  </a:lnTo>
                  <a:lnTo>
                    <a:pt x="750889" y="1436663"/>
                  </a:lnTo>
                  <a:lnTo>
                    <a:pt x="769198" y="1466663"/>
                  </a:lnTo>
                  <a:lnTo>
                    <a:pt x="787517" y="1412666"/>
                  </a:lnTo>
                  <a:lnTo>
                    <a:pt x="805825" y="1411921"/>
                  </a:lnTo>
                  <a:lnTo>
                    <a:pt x="824144" y="1351167"/>
                  </a:lnTo>
                  <a:lnTo>
                    <a:pt x="842464" y="1819141"/>
                  </a:lnTo>
                  <a:lnTo>
                    <a:pt x="860772" y="1724145"/>
                  </a:lnTo>
                  <a:lnTo>
                    <a:pt x="879091" y="1622154"/>
                  </a:lnTo>
                  <a:lnTo>
                    <a:pt x="897399" y="1653654"/>
                  </a:lnTo>
                  <a:lnTo>
                    <a:pt x="915718" y="1635659"/>
                  </a:lnTo>
                  <a:lnTo>
                    <a:pt x="934027" y="1718402"/>
                  </a:lnTo>
                  <a:lnTo>
                    <a:pt x="952346" y="1687647"/>
                  </a:lnTo>
                  <a:lnTo>
                    <a:pt x="970665" y="1822390"/>
                  </a:lnTo>
                  <a:lnTo>
                    <a:pt x="988973" y="1765900"/>
                  </a:lnTo>
                  <a:lnTo>
                    <a:pt x="1007292" y="1747646"/>
                  </a:lnTo>
                  <a:lnTo>
                    <a:pt x="1025601" y="1660401"/>
                  </a:lnTo>
                  <a:lnTo>
                    <a:pt x="1043920" y="1614155"/>
                  </a:lnTo>
                  <a:lnTo>
                    <a:pt x="1062228" y="1302169"/>
                  </a:lnTo>
                  <a:lnTo>
                    <a:pt x="1080547" y="1040444"/>
                  </a:lnTo>
                  <a:lnTo>
                    <a:pt x="1098866" y="637207"/>
                  </a:lnTo>
                  <a:lnTo>
                    <a:pt x="1117175" y="792202"/>
                  </a:lnTo>
                  <a:lnTo>
                    <a:pt x="1135494" y="993442"/>
                  </a:lnTo>
                  <a:lnTo>
                    <a:pt x="1153802" y="1137437"/>
                  </a:lnTo>
                  <a:lnTo>
                    <a:pt x="1172121" y="1031689"/>
                  </a:lnTo>
                  <a:lnTo>
                    <a:pt x="1190429" y="1120186"/>
                  </a:lnTo>
                  <a:lnTo>
                    <a:pt x="1208749" y="1216424"/>
                  </a:lnTo>
                  <a:lnTo>
                    <a:pt x="1227057" y="1263922"/>
                  </a:lnTo>
                  <a:lnTo>
                    <a:pt x="1245376" y="1366420"/>
                  </a:lnTo>
                  <a:lnTo>
                    <a:pt x="1263695" y="1343924"/>
                  </a:lnTo>
                  <a:lnTo>
                    <a:pt x="1282003" y="1362923"/>
                  </a:lnTo>
                  <a:lnTo>
                    <a:pt x="1300323" y="1397672"/>
                  </a:lnTo>
                  <a:lnTo>
                    <a:pt x="1318631" y="1458415"/>
                  </a:lnTo>
                  <a:lnTo>
                    <a:pt x="1336950" y="1557406"/>
                  </a:lnTo>
                  <a:lnTo>
                    <a:pt x="1373577" y="1596656"/>
                  </a:lnTo>
                  <a:lnTo>
                    <a:pt x="1391897" y="1645903"/>
                  </a:lnTo>
                  <a:lnTo>
                    <a:pt x="1410205" y="1652153"/>
                  </a:lnTo>
                  <a:lnTo>
                    <a:pt x="1428524" y="1660401"/>
                  </a:lnTo>
                  <a:lnTo>
                    <a:pt x="1446832" y="1617404"/>
                  </a:lnTo>
                  <a:lnTo>
                    <a:pt x="1465152" y="1727653"/>
                  </a:lnTo>
                  <a:lnTo>
                    <a:pt x="1483460" y="1699899"/>
                  </a:lnTo>
                  <a:lnTo>
                    <a:pt x="1501779" y="1681397"/>
                  </a:lnTo>
                  <a:lnTo>
                    <a:pt x="1520087" y="1776393"/>
                  </a:lnTo>
                  <a:lnTo>
                    <a:pt x="1538406" y="1909636"/>
                  </a:lnTo>
                  <a:lnTo>
                    <a:pt x="1556725" y="1864394"/>
                  </a:lnTo>
                  <a:lnTo>
                    <a:pt x="1575034" y="1803391"/>
                  </a:lnTo>
                  <a:lnTo>
                    <a:pt x="1593353" y="1808141"/>
                  </a:lnTo>
                  <a:lnTo>
                    <a:pt x="1611661" y="1890388"/>
                  </a:lnTo>
                  <a:lnTo>
                    <a:pt x="1629980" y="2043375"/>
                  </a:lnTo>
                  <a:lnTo>
                    <a:pt x="1648288" y="2076623"/>
                  </a:lnTo>
                  <a:lnTo>
                    <a:pt x="1666608" y="2019885"/>
                  </a:lnTo>
                  <a:lnTo>
                    <a:pt x="1684927" y="2085627"/>
                  </a:lnTo>
                  <a:lnTo>
                    <a:pt x="1703235" y="2218373"/>
                  </a:lnTo>
                  <a:lnTo>
                    <a:pt x="1721554" y="2522101"/>
                  </a:lnTo>
                  <a:lnTo>
                    <a:pt x="1739862" y="2505099"/>
                  </a:lnTo>
                  <a:lnTo>
                    <a:pt x="1758182" y="2503350"/>
                  </a:lnTo>
                  <a:lnTo>
                    <a:pt x="1776490" y="2147622"/>
                  </a:lnTo>
                  <a:lnTo>
                    <a:pt x="1794809" y="1728647"/>
                  </a:lnTo>
                  <a:lnTo>
                    <a:pt x="1813128" y="1493413"/>
                  </a:lnTo>
                  <a:lnTo>
                    <a:pt x="1831436" y="1375920"/>
                  </a:lnTo>
                  <a:lnTo>
                    <a:pt x="1849756" y="1203675"/>
                  </a:lnTo>
                  <a:lnTo>
                    <a:pt x="1868064" y="1002186"/>
                  </a:lnTo>
                  <a:lnTo>
                    <a:pt x="1886383" y="953447"/>
                  </a:lnTo>
                  <a:lnTo>
                    <a:pt x="1904691" y="1354168"/>
                  </a:lnTo>
                  <a:lnTo>
                    <a:pt x="1923010" y="1375672"/>
                  </a:lnTo>
                  <a:lnTo>
                    <a:pt x="1941319" y="1492916"/>
                  </a:lnTo>
                  <a:lnTo>
                    <a:pt x="1959638" y="1397413"/>
                  </a:lnTo>
                  <a:lnTo>
                    <a:pt x="1977957" y="1446919"/>
                  </a:lnTo>
                  <a:lnTo>
                    <a:pt x="1996265" y="1698647"/>
                  </a:lnTo>
                  <a:lnTo>
                    <a:pt x="2014584" y="2051126"/>
                  </a:lnTo>
                  <a:lnTo>
                    <a:pt x="2032893" y="2186117"/>
                  </a:lnTo>
                  <a:lnTo>
                    <a:pt x="2051212" y="2173876"/>
                  </a:lnTo>
                  <a:lnTo>
                    <a:pt x="2069520" y="2151875"/>
                  </a:lnTo>
                  <a:lnTo>
                    <a:pt x="2087839" y="2115378"/>
                  </a:lnTo>
                  <a:lnTo>
                    <a:pt x="2106159" y="2071129"/>
                  </a:lnTo>
                  <a:lnTo>
                    <a:pt x="2124467" y="2062374"/>
                  </a:lnTo>
                  <a:lnTo>
                    <a:pt x="2142786" y="2098127"/>
                  </a:lnTo>
                  <a:lnTo>
                    <a:pt x="2161095" y="2095374"/>
                  </a:lnTo>
                  <a:lnTo>
                    <a:pt x="2179414" y="2085378"/>
                  </a:lnTo>
                  <a:lnTo>
                    <a:pt x="2197722" y="2112128"/>
                  </a:lnTo>
                  <a:lnTo>
                    <a:pt x="2216041" y="1993631"/>
                  </a:lnTo>
                  <a:lnTo>
                    <a:pt x="2234349" y="1853394"/>
                  </a:lnTo>
                  <a:lnTo>
                    <a:pt x="2252668" y="1724145"/>
                  </a:lnTo>
                  <a:lnTo>
                    <a:pt x="2270988" y="1419413"/>
                  </a:lnTo>
                  <a:lnTo>
                    <a:pt x="2289296" y="900692"/>
                  </a:lnTo>
                  <a:lnTo>
                    <a:pt x="2307615" y="796952"/>
                  </a:lnTo>
                  <a:lnTo>
                    <a:pt x="2325923" y="752703"/>
                  </a:lnTo>
                  <a:lnTo>
                    <a:pt x="2344242" y="960194"/>
                  </a:lnTo>
                  <a:lnTo>
                    <a:pt x="2362551" y="1008188"/>
                  </a:lnTo>
                  <a:lnTo>
                    <a:pt x="2380870" y="1080191"/>
                  </a:lnTo>
                  <a:lnTo>
                    <a:pt x="2399189" y="1195179"/>
                  </a:lnTo>
                  <a:lnTo>
                    <a:pt x="2417497" y="1395416"/>
                  </a:lnTo>
                  <a:lnTo>
                    <a:pt x="2435816" y="1412914"/>
                  </a:lnTo>
                  <a:lnTo>
                    <a:pt x="2454125" y="1483157"/>
                  </a:lnTo>
                  <a:lnTo>
                    <a:pt x="2472444" y="1476411"/>
                  </a:lnTo>
                  <a:lnTo>
                    <a:pt x="2490752" y="1625403"/>
                  </a:lnTo>
                  <a:lnTo>
                    <a:pt x="2509071" y="2234123"/>
                  </a:lnTo>
                  <a:lnTo>
                    <a:pt x="2527390" y="2720340"/>
                  </a:lnTo>
                  <a:lnTo>
                    <a:pt x="2545699" y="2319867"/>
                  </a:lnTo>
                  <a:lnTo>
                    <a:pt x="2564018" y="2368358"/>
                  </a:lnTo>
                  <a:lnTo>
                    <a:pt x="2582326" y="2390607"/>
                  </a:lnTo>
                  <a:lnTo>
                    <a:pt x="2600645" y="2547102"/>
                  </a:lnTo>
                  <a:lnTo>
                    <a:pt x="2618953" y="2192616"/>
                  </a:lnTo>
                  <a:lnTo>
                    <a:pt x="2637273" y="1577409"/>
                  </a:lnTo>
                  <a:lnTo>
                    <a:pt x="2655581" y="1293176"/>
                  </a:lnTo>
                  <a:lnTo>
                    <a:pt x="2673900" y="1039936"/>
                  </a:lnTo>
                  <a:lnTo>
                    <a:pt x="2692219" y="967945"/>
                  </a:lnTo>
                  <a:lnTo>
                    <a:pt x="2710527" y="951946"/>
                  </a:lnTo>
                  <a:lnTo>
                    <a:pt x="2728847" y="830200"/>
                  </a:lnTo>
                  <a:lnTo>
                    <a:pt x="2747155" y="682212"/>
                  </a:lnTo>
                  <a:lnTo>
                    <a:pt x="2765474" y="699462"/>
                  </a:lnTo>
                  <a:lnTo>
                    <a:pt x="2783782" y="839948"/>
                  </a:lnTo>
                  <a:lnTo>
                    <a:pt x="2802101" y="942198"/>
                  </a:lnTo>
                  <a:lnTo>
                    <a:pt x="2820421" y="976948"/>
                  </a:lnTo>
                  <a:lnTo>
                    <a:pt x="2857048" y="1145436"/>
                  </a:lnTo>
                  <a:lnTo>
                    <a:pt x="2875356" y="1150434"/>
                  </a:lnTo>
                  <a:lnTo>
                    <a:pt x="2893675" y="1177184"/>
                  </a:lnTo>
                  <a:lnTo>
                    <a:pt x="2911984" y="1159934"/>
                  </a:lnTo>
                  <a:lnTo>
                    <a:pt x="2930303" y="1122432"/>
                  </a:lnTo>
                  <a:lnTo>
                    <a:pt x="2948611" y="1166184"/>
                  </a:lnTo>
                  <a:lnTo>
                    <a:pt x="2966930" y="1195428"/>
                  </a:lnTo>
                  <a:lnTo>
                    <a:pt x="2985249" y="1277426"/>
                  </a:lnTo>
                  <a:lnTo>
                    <a:pt x="3003558" y="1374171"/>
                  </a:lnTo>
                  <a:lnTo>
                    <a:pt x="3021877" y="1490660"/>
                  </a:lnTo>
                  <a:lnTo>
                    <a:pt x="3040185" y="1536409"/>
                  </a:lnTo>
                  <a:lnTo>
                    <a:pt x="3058504" y="1564660"/>
                  </a:lnTo>
                  <a:lnTo>
                    <a:pt x="3076812" y="1482413"/>
                  </a:lnTo>
                  <a:lnTo>
                    <a:pt x="3095132" y="1440161"/>
                  </a:lnTo>
                  <a:lnTo>
                    <a:pt x="3113451" y="1562911"/>
                  </a:lnTo>
                  <a:lnTo>
                    <a:pt x="3131759" y="1654150"/>
                  </a:lnTo>
                  <a:lnTo>
                    <a:pt x="3150078" y="1764896"/>
                  </a:lnTo>
                  <a:lnTo>
                    <a:pt x="3168386" y="1719644"/>
                  </a:lnTo>
                  <a:lnTo>
                    <a:pt x="3186706" y="1667655"/>
                  </a:lnTo>
                  <a:lnTo>
                    <a:pt x="3205014" y="1622402"/>
                  </a:lnTo>
                  <a:lnTo>
                    <a:pt x="3223333" y="1607408"/>
                  </a:lnTo>
                  <a:lnTo>
                    <a:pt x="3241652" y="1614910"/>
                  </a:lnTo>
                  <a:lnTo>
                    <a:pt x="3259960" y="1599905"/>
                  </a:lnTo>
                  <a:lnTo>
                    <a:pt x="3278280" y="1679400"/>
                  </a:lnTo>
                  <a:lnTo>
                    <a:pt x="3296588" y="1540911"/>
                  </a:lnTo>
                  <a:lnTo>
                    <a:pt x="3314907" y="1743900"/>
                  </a:lnTo>
                  <a:lnTo>
                    <a:pt x="3333215" y="1774148"/>
                  </a:lnTo>
                  <a:lnTo>
                    <a:pt x="3351534" y="1758149"/>
                  </a:lnTo>
                  <a:lnTo>
                    <a:pt x="3369843" y="1937141"/>
                  </a:lnTo>
                  <a:lnTo>
                    <a:pt x="3388162" y="1901636"/>
                  </a:lnTo>
                  <a:lnTo>
                    <a:pt x="3406481" y="1540663"/>
                  </a:lnTo>
                  <a:lnTo>
                    <a:pt x="3424789" y="1498162"/>
                  </a:lnTo>
                  <a:lnTo>
                    <a:pt x="3443108" y="1389921"/>
                  </a:lnTo>
                  <a:lnTo>
                    <a:pt x="3461417" y="1531411"/>
                  </a:lnTo>
                  <a:lnTo>
                    <a:pt x="3479736" y="1322172"/>
                  </a:lnTo>
                  <a:lnTo>
                    <a:pt x="3498044" y="1428664"/>
                  </a:lnTo>
                  <a:lnTo>
                    <a:pt x="3516363" y="1562155"/>
                  </a:lnTo>
                  <a:lnTo>
                    <a:pt x="3534683" y="1607656"/>
                  </a:lnTo>
                  <a:lnTo>
                    <a:pt x="3571310" y="1740402"/>
                  </a:lnTo>
                  <a:lnTo>
                    <a:pt x="3589618" y="1768901"/>
                  </a:lnTo>
                  <a:lnTo>
                    <a:pt x="3607937" y="1816896"/>
                  </a:lnTo>
                  <a:lnTo>
                    <a:pt x="3626246" y="1703397"/>
                  </a:lnTo>
                  <a:lnTo>
                    <a:pt x="3644565" y="1655403"/>
                  </a:lnTo>
                  <a:lnTo>
                    <a:pt x="3662873" y="1311420"/>
                  </a:lnTo>
                  <a:lnTo>
                    <a:pt x="3681192" y="1379169"/>
                  </a:lnTo>
                  <a:lnTo>
                    <a:pt x="3699511" y="1267678"/>
                  </a:lnTo>
                  <a:lnTo>
                    <a:pt x="3736139" y="1549914"/>
                  </a:lnTo>
                  <a:lnTo>
                    <a:pt x="3754447" y="1706895"/>
                  </a:lnTo>
                  <a:lnTo>
                    <a:pt x="3772766" y="1766148"/>
                  </a:lnTo>
                  <a:lnTo>
                    <a:pt x="3791075" y="1612654"/>
                  </a:lnTo>
                  <a:lnTo>
                    <a:pt x="3809394" y="1495161"/>
                  </a:lnTo>
                  <a:lnTo>
                    <a:pt x="3827713" y="1403922"/>
                  </a:lnTo>
                  <a:lnTo>
                    <a:pt x="3846021" y="1500408"/>
                  </a:lnTo>
                  <a:lnTo>
                    <a:pt x="3864340" y="1428416"/>
                  </a:lnTo>
                  <a:lnTo>
                    <a:pt x="3882649" y="1230932"/>
                  </a:lnTo>
                  <a:lnTo>
                    <a:pt x="3900968" y="1472416"/>
                  </a:lnTo>
                  <a:lnTo>
                    <a:pt x="3919276" y="1221174"/>
                  </a:lnTo>
                  <a:lnTo>
                    <a:pt x="3937595" y="1297170"/>
                  </a:lnTo>
                  <a:lnTo>
                    <a:pt x="3955914" y="1430165"/>
                  </a:lnTo>
                  <a:lnTo>
                    <a:pt x="3974223" y="1248431"/>
                  </a:lnTo>
                  <a:lnTo>
                    <a:pt x="3992542" y="1288675"/>
                  </a:lnTo>
                  <a:lnTo>
                    <a:pt x="4010850" y="1113936"/>
                  </a:lnTo>
                  <a:lnTo>
                    <a:pt x="4029169" y="905701"/>
                  </a:lnTo>
                  <a:lnTo>
                    <a:pt x="4047477" y="722704"/>
                  </a:lnTo>
                  <a:lnTo>
                    <a:pt x="4065797" y="662716"/>
                  </a:lnTo>
                  <a:lnTo>
                    <a:pt x="4084105" y="563467"/>
                  </a:lnTo>
                  <a:lnTo>
                    <a:pt x="4102424" y="683464"/>
                  </a:lnTo>
                  <a:lnTo>
                    <a:pt x="4120743" y="529722"/>
                  </a:lnTo>
                  <a:lnTo>
                    <a:pt x="4139051" y="407476"/>
                  </a:lnTo>
                  <a:lnTo>
                    <a:pt x="4157371" y="259734"/>
                  </a:lnTo>
                  <a:lnTo>
                    <a:pt x="4175679" y="251486"/>
                  </a:lnTo>
                  <a:lnTo>
                    <a:pt x="4193998" y="201238"/>
                  </a:lnTo>
                  <a:lnTo>
                    <a:pt x="4212306" y="260235"/>
                  </a:lnTo>
                  <a:lnTo>
                    <a:pt x="4230625" y="208738"/>
                  </a:lnTo>
                  <a:lnTo>
                    <a:pt x="4248945" y="170490"/>
                  </a:lnTo>
                  <a:lnTo>
                    <a:pt x="4267253" y="140991"/>
                  </a:lnTo>
                  <a:lnTo>
                    <a:pt x="4285572" y="76995"/>
                  </a:lnTo>
                  <a:lnTo>
                    <a:pt x="4303881" y="80495"/>
                  </a:lnTo>
                  <a:lnTo>
                    <a:pt x="4322199" y="0"/>
                  </a:lnTo>
                  <a:lnTo>
                    <a:pt x="4340508" y="17999"/>
                  </a:lnTo>
                  <a:lnTo>
                    <a:pt x="4358827" y="82745"/>
                  </a:lnTo>
                  <a:lnTo>
                    <a:pt x="4377146" y="119493"/>
                  </a:lnTo>
                  <a:lnTo>
                    <a:pt x="4395454" y="180489"/>
                  </a:lnTo>
                  <a:lnTo>
                    <a:pt x="4413774" y="98744"/>
                  </a:lnTo>
                  <a:lnTo>
                    <a:pt x="4432082" y="191239"/>
                  </a:lnTo>
                  <a:lnTo>
                    <a:pt x="4450401" y="194989"/>
                  </a:lnTo>
                  <a:lnTo>
                    <a:pt x="4468709" y="283483"/>
                  </a:lnTo>
                  <a:lnTo>
                    <a:pt x="4487028" y="506221"/>
                  </a:lnTo>
                  <a:lnTo>
                    <a:pt x="4505337" y="691960"/>
                  </a:lnTo>
                  <a:lnTo>
                    <a:pt x="4523656" y="739954"/>
                  </a:lnTo>
                  <a:lnTo>
                    <a:pt x="4541975" y="701707"/>
                  </a:lnTo>
                  <a:lnTo>
                    <a:pt x="4560283" y="773451"/>
                  </a:lnTo>
                  <a:lnTo>
                    <a:pt x="4578602" y="893448"/>
                  </a:lnTo>
                  <a:lnTo>
                    <a:pt x="4596911" y="562970"/>
                  </a:lnTo>
                  <a:lnTo>
                    <a:pt x="4615230" y="543723"/>
                  </a:lnTo>
                  <a:lnTo>
                    <a:pt x="4633538" y="732452"/>
                  </a:lnTo>
                  <a:lnTo>
                    <a:pt x="4651857" y="881703"/>
                  </a:lnTo>
                  <a:lnTo>
                    <a:pt x="4670176" y="954947"/>
                  </a:lnTo>
                  <a:lnTo>
                    <a:pt x="4688485" y="993939"/>
                  </a:lnTo>
                  <a:lnTo>
                    <a:pt x="4706804" y="1075441"/>
                  </a:lnTo>
                  <a:lnTo>
                    <a:pt x="4725112" y="1214179"/>
                  </a:lnTo>
                  <a:lnTo>
                    <a:pt x="4743431" y="1331920"/>
                  </a:lnTo>
                  <a:lnTo>
                    <a:pt x="4761739" y="1391173"/>
                  </a:lnTo>
                  <a:lnTo>
                    <a:pt x="4780059" y="1317918"/>
                  </a:lnTo>
                  <a:lnTo>
                    <a:pt x="4816686" y="1657648"/>
                  </a:lnTo>
                  <a:lnTo>
                    <a:pt x="4835005" y="1738902"/>
                  </a:lnTo>
                  <a:lnTo>
                    <a:pt x="4853314" y="1870385"/>
                  </a:lnTo>
                  <a:lnTo>
                    <a:pt x="4871633" y="1800142"/>
                  </a:lnTo>
                  <a:lnTo>
                    <a:pt x="4889941" y="1702404"/>
                  </a:lnTo>
                  <a:lnTo>
                    <a:pt x="4908260" y="1726153"/>
                  </a:lnTo>
                  <a:lnTo>
                    <a:pt x="4926569" y="1793395"/>
                  </a:lnTo>
                  <a:lnTo>
                    <a:pt x="4944887" y="1755893"/>
                  </a:lnTo>
                  <a:lnTo>
                    <a:pt x="4963207" y="1730644"/>
                  </a:lnTo>
                  <a:lnTo>
                    <a:pt x="4981515" y="2098375"/>
                  </a:lnTo>
                  <a:lnTo>
                    <a:pt x="4999834" y="2073633"/>
                  </a:lnTo>
                  <a:lnTo>
                    <a:pt x="5018142" y="2029384"/>
                  </a:lnTo>
                  <a:lnTo>
                    <a:pt x="5036462" y="1939387"/>
                  </a:lnTo>
                  <a:lnTo>
                    <a:pt x="5054770" y="1827896"/>
                  </a:lnTo>
                  <a:lnTo>
                    <a:pt x="5073089" y="1949890"/>
                  </a:lnTo>
                  <a:lnTo>
                    <a:pt x="5091397" y="1821645"/>
                  </a:lnTo>
                  <a:lnTo>
                    <a:pt x="5109717" y="1735652"/>
                  </a:lnTo>
                  <a:lnTo>
                    <a:pt x="5128035" y="1437667"/>
                  </a:lnTo>
                  <a:lnTo>
                    <a:pt x="5146344" y="1478667"/>
                  </a:lnTo>
                  <a:lnTo>
                    <a:pt x="5164663" y="1663402"/>
                  </a:lnTo>
                  <a:lnTo>
                    <a:pt x="5201290" y="1774148"/>
                  </a:lnTo>
                  <a:lnTo>
                    <a:pt x="5219598" y="1851893"/>
                  </a:lnTo>
                  <a:lnTo>
                    <a:pt x="5237918" y="1918390"/>
                  </a:lnTo>
                  <a:lnTo>
                    <a:pt x="5256237" y="1824646"/>
                  </a:lnTo>
                  <a:lnTo>
                    <a:pt x="5274545" y="1824895"/>
                  </a:lnTo>
                  <a:lnTo>
                    <a:pt x="5292865" y="1892385"/>
                  </a:lnTo>
                  <a:lnTo>
                    <a:pt x="5311173" y="1983139"/>
                  </a:lnTo>
                  <a:lnTo>
                    <a:pt x="5329492" y="2157877"/>
                  </a:lnTo>
                  <a:lnTo>
                    <a:pt x="5347800" y="2262114"/>
                  </a:lnTo>
                  <a:lnTo>
                    <a:pt x="5366119" y="2113877"/>
                  </a:lnTo>
                  <a:lnTo>
                    <a:pt x="5384438" y="2037880"/>
                  </a:lnTo>
                  <a:lnTo>
                    <a:pt x="5402746" y="2068883"/>
                  </a:lnTo>
                  <a:lnTo>
                    <a:pt x="5421066" y="2025628"/>
                  </a:lnTo>
                  <a:lnTo>
                    <a:pt x="5439374" y="2088628"/>
                  </a:lnTo>
                  <a:lnTo>
                    <a:pt x="5457693" y="2052378"/>
                  </a:lnTo>
                  <a:lnTo>
                    <a:pt x="5476001" y="2137129"/>
                  </a:lnTo>
                  <a:lnTo>
                    <a:pt x="5476001" y="2137129"/>
                  </a:lnTo>
                </a:path>
              </a:pathLst>
            </a:custGeom>
            <a:noFill/>
            <a:ln w="21590" cap="sq">
              <a:solidFill>
                <a:schemeClr val="tx1"/>
              </a:solidFill>
              <a:prstDash val="solid"/>
              <a:round/>
            </a:ln>
          </p:spPr>
          <p:txBody>
            <a:bodyPr rtlCol="0" anchor="ctr"/>
            <a:lstStyle/>
            <a:p>
              <a:endParaRPr lang="zh-CN" altLang="en-US"/>
            </a:p>
          </p:txBody>
        </p:sp>
        <p:sp>
          <p:nvSpPr>
            <p:cNvPr id="54" name="任意形状 53">
              <a:extLst>
                <a:ext uri="{FF2B5EF4-FFF2-40B4-BE49-F238E27FC236}">
                  <a16:creationId xmlns:a16="http://schemas.microsoft.com/office/drawing/2014/main" id="{2B4E3F0B-319B-9648-F147-0FC7C95D766C}"/>
                </a:ext>
              </a:extLst>
            </p:cNvPr>
            <p:cNvSpPr/>
            <p:nvPr/>
          </p:nvSpPr>
          <p:spPr>
            <a:xfrm>
              <a:off x="5183466" y="2691855"/>
              <a:ext cx="1293772" cy="242330"/>
            </a:xfrm>
            <a:custGeom>
              <a:avLst/>
              <a:gdLst>
                <a:gd name="connsiteX0" fmla="*/ 0 w 5476001"/>
                <a:gd name="connsiteY0" fmla="*/ 1416585 h 2720339"/>
                <a:gd name="connsiteX1" fmla="*/ 18308 w 5476001"/>
                <a:gd name="connsiteY1" fmla="*/ 1183499 h 2720339"/>
                <a:gd name="connsiteX2" fmla="*/ 36627 w 5476001"/>
                <a:gd name="connsiteY2" fmla="*/ 1244750 h 2720339"/>
                <a:gd name="connsiteX3" fmla="*/ 54936 w 5476001"/>
                <a:gd name="connsiteY3" fmla="*/ 1180725 h 2720339"/>
                <a:gd name="connsiteX4" fmla="*/ 73255 w 5476001"/>
                <a:gd name="connsiteY4" fmla="*/ 1334370 h 2720339"/>
                <a:gd name="connsiteX5" fmla="*/ 91563 w 5476001"/>
                <a:gd name="connsiteY5" fmla="*/ 1364445 h 2720339"/>
                <a:gd name="connsiteX6" fmla="*/ 109882 w 5476001"/>
                <a:gd name="connsiteY6" fmla="*/ 1297084 h 2720339"/>
                <a:gd name="connsiteX7" fmla="*/ 128201 w 5476001"/>
                <a:gd name="connsiteY7" fmla="*/ 1354632 h 2720339"/>
                <a:gd name="connsiteX8" fmla="*/ 146510 w 5476001"/>
                <a:gd name="connsiteY8" fmla="*/ 1052556 h 2720339"/>
                <a:gd name="connsiteX9" fmla="*/ 164829 w 5476001"/>
                <a:gd name="connsiteY9" fmla="*/ 1298714 h 2720339"/>
                <a:gd name="connsiteX10" fmla="*/ 183137 w 5476001"/>
                <a:gd name="connsiteY10" fmla="*/ 1374322 h 2720339"/>
                <a:gd name="connsiteX11" fmla="*/ 201456 w 5476001"/>
                <a:gd name="connsiteY11" fmla="*/ 1270248 h 2720339"/>
                <a:gd name="connsiteX12" fmla="*/ 219765 w 5476001"/>
                <a:gd name="connsiteY12" fmla="*/ 1249932 h 2720339"/>
                <a:gd name="connsiteX13" fmla="*/ 238084 w 5476001"/>
                <a:gd name="connsiteY13" fmla="*/ 1577797 h 2720339"/>
                <a:gd name="connsiteX14" fmla="*/ 256403 w 5476001"/>
                <a:gd name="connsiteY14" fmla="*/ 1712281 h 2720339"/>
                <a:gd name="connsiteX15" fmla="*/ 274711 w 5476001"/>
                <a:gd name="connsiteY15" fmla="*/ 1677845 h 2720339"/>
                <a:gd name="connsiteX16" fmla="*/ 293030 w 5476001"/>
                <a:gd name="connsiteY16" fmla="*/ 1728830 h 2720339"/>
                <a:gd name="connsiteX17" fmla="*/ 311339 w 5476001"/>
                <a:gd name="connsiteY17" fmla="*/ 1686470 h 2720339"/>
                <a:gd name="connsiteX18" fmla="*/ 329658 w 5476001"/>
                <a:gd name="connsiteY18" fmla="*/ 1595577 h 2720339"/>
                <a:gd name="connsiteX19" fmla="*/ 347966 w 5476001"/>
                <a:gd name="connsiteY19" fmla="*/ 1719352 h 2720339"/>
                <a:gd name="connsiteX20" fmla="*/ 366285 w 5476001"/>
                <a:gd name="connsiteY20" fmla="*/ 2090398 h 2720339"/>
                <a:gd name="connsiteX21" fmla="*/ 384593 w 5476001"/>
                <a:gd name="connsiteY21" fmla="*/ 2250812 h 2720339"/>
                <a:gd name="connsiteX22" fmla="*/ 402913 w 5476001"/>
                <a:gd name="connsiteY22" fmla="*/ 2007158 h 2720339"/>
                <a:gd name="connsiteX23" fmla="*/ 421232 w 5476001"/>
                <a:gd name="connsiteY23" fmla="*/ 1635022 h 2720339"/>
                <a:gd name="connsiteX24" fmla="*/ 439540 w 5476001"/>
                <a:gd name="connsiteY24" fmla="*/ 1636004 h 2720339"/>
                <a:gd name="connsiteX25" fmla="*/ 457859 w 5476001"/>
                <a:gd name="connsiteY25" fmla="*/ 1215053 h 2720339"/>
                <a:gd name="connsiteX26" fmla="*/ 476167 w 5476001"/>
                <a:gd name="connsiteY26" fmla="*/ 1203610 h 2720339"/>
                <a:gd name="connsiteX27" fmla="*/ 494487 w 5476001"/>
                <a:gd name="connsiteY27" fmla="*/ 1152453 h 2720339"/>
                <a:gd name="connsiteX28" fmla="*/ 512795 w 5476001"/>
                <a:gd name="connsiteY28" fmla="*/ 835468 h 2720339"/>
                <a:gd name="connsiteX29" fmla="*/ 531114 w 5476001"/>
                <a:gd name="connsiteY29" fmla="*/ 972953 h 2720339"/>
                <a:gd name="connsiteX30" fmla="*/ 549433 w 5476001"/>
                <a:gd name="connsiteY30" fmla="*/ 705572 h 2720339"/>
                <a:gd name="connsiteX31" fmla="*/ 567741 w 5476001"/>
                <a:gd name="connsiteY31" fmla="*/ 905960 h 2720339"/>
                <a:gd name="connsiteX32" fmla="*/ 586061 w 5476001"/>
                <a:gd name="connsiteY32" fmla="*/ 735021 h 2720339"/>
                <a:gd name="connsiteX33" fmla="*/ 604369 w 5476001"/>
                <a:gd name="connsiteY33" fmla="*/ 1024068 h 2720339"/>
                <a:gd name="connsiteX34" fmla="*/ 622688 w 5476001"/>
                <a:gd name="connsiteY34" fmla="*/ 1197274 h 2720339"/>
                <a:gd name="connsiteX35" fmla="*/ 640996 w 5476001"/>
                <a:gd name="connsiteY35" fmla="*/ 1178026 h 2720339"/>
                <a:gd name="connsiteX36" fmla="*/ 659315 w 5476001"/>
                <a:gd name="connsiteY36" fmla="*/ 976052 h 2720339"/>
                <a:gd name="connsiteX37" fmla="*/ 677635 w 5476001"/>
                <a:gd name="connsiteY37" fmla="*/ 1200911 h 2720339"/>
                <a:gd name="connsiteX38" fmla="*/ 695943 w 5476001"/>
                <a:gd name="connsiteY38" fmla="*/ 1362405 h 2720339"/>
                <a:gd name="connsiteX39" fmla="*/ 714262 w 5476001"/>
                <a:gd name="connsiteY39" fmla="*/ 1336000 h 2720339"/>
                <a:gd name="connsiteX40" fmla="*/ 732570 w 5476001"/>
                <a:gd name="connsiteY40" fmla="*/ 1432205 h 2720339"/>
                <a:gd name="connsiteX41" fmla="*/ 750889 w 5476001"/>
                <a:gd name="connsiteY41" fmla="*/ 1637720 h 2720339"/>
                <a:gd name="connsiteX42" fmla="*/ 769198 w 5476001"/>
                <a:gd name="connsiteY42" fmla="*/ 1365643 h 2720339"/>
                <a:gd name="connsiteX43" fmla="*/ 787517 w 5476001"/>
                <a:gd name="connsiteY43" fmla="*/ 1518403 h 2720339"/>
                <a:gd name="connsiteX44" fmla="*/ 805825 w 5476001"/>
                <a:gd name="connsiteY44" fmla="*/ 1489052 h 2720339"/>
                <a:gd name="connsiteX45" fmla="*/ 824144 w 5476001"/>
                <a:gd name="connsiteY45" fmla="*/ 1598794 h 2720339"/>
                <a:gd name="connsiteX46" fmla="*/ 842464 w 5476001"/>
                <a:gd name="connsiteY46" fmla="*/ 1693239 h 2720339"/>
                <a:gd name="connsiteX47" fmla="*/ 860772 w 5476001"/>
                <a:gd name="connsiteY47" fmla="*/ 1511494 h 2720339"/>
                <a:gd name="connsiteX48" fmla="*/ 879091 w 5476001"/>
                <a:gd name="connsiteY48" fmla="*/ 1813819 h 2720339"/>
                <a:gd name="connsiteX49" fmla="*/ 897399 w 5476001"/>
                <a:gd name="connsiteY49" fmla="*/ 1923475 h 2720339"/>
                <a:gd name="connsiteX50" fmla="*/ 915718 w 5476001"/>
                <a:gd name="connsiteY50" fmla="*/ 1675049 h 2720339"/>
                <a:gd name="connsiteX51" fmla="*/ 934027 w 5476001"/>
                <a:gd name="connsiteY51" fmla="*/ 1848039 h 2720339"/>
                <a:gd name="connsiteX52" fmla="*/ 952346 w 5476001"/>
                <a:gd name="connsiteY52" fmla="*/ 1800714 h 2720339"/>
                <a:gd name="connsiteX53" fmla="*/ 970665 w 5476001"/>
                <a:gd name="connsiteY53" fmla="*/ 1890053 h 2720339"/>
                <a:gd name="connsiteX54" fmla="*/ 988973 w 5476001"/>
                <a:gd name="connsiteY54" fmla="*/ 1791355 h 2720339"/>
                <a:gd name="connsiteX55" fmla="*/ 1007292 w 5476001"/>
                <a:gd name="connsiteY55" fmla="*/ 1551123 h 2720339"/>
                <a:gd name="connsiteX56" fmla="*/ 1025601 w 5476001"/>
                <a:gd name="connsiteY56" fmla="*/ 1673560 h 2720339"/>
                <a:gd name="connsiteX57" fmla="*/ 1043920 w 5476001"/>
                <a:gd name="connsiteY57" fmla="*/ 1708190 h 2720339"/>
                <a:gd name="connsiteX58" fmla="*/ 1062228 w 5476001"/>
                <a:gd name="connsiteY58" fmla="*/ 1973380 h 2720339"/>
                <a:gd name="connsiteX59" fmla="*/ 1080547 w 5476001"/>
                <a:gd name="connsiteY59" fmla="*/ 1808778 h 2720339"/>
                <a:gd name="connsiteX60" fmla="*/ 1098866 w 5476001"/>
                <a:gd name="connsiteY60" fmla="*/ 2248760 h 2720339"/>
                <a:gd name="connsiteX61" fmla="*/ 1117175 w 5476001"/>
                <a:gd name="connsiteY61" fmla="*/ 2058952 h 2720339"/>
                <a:gd name="connsiteX62" fmla="*/ 1135494 w 5476001"/>
                <a:gd name="connsiteY62" fmla="*/ 2534947 h 2720339"/>
                <a:gd name="connsiteX63" fmla="*/ 1153802 w 5476001"/>
                <a:gd name="connsiteY63" fmla="*/ 2500835 h 2720339"/>
                <a:gd name="connsiteX64" fmla="*/ 1172121 w 5476001"/>
                <a:gd name="connsiteY64" fmla="*/ 2014325 h 2720339"/>
                <a:gd name="connsiteX65" fmla="*/ 1190429 w 5476001"/>
                <a:gd name="connsiteY65" fmla="*/ 1625457 h 2720339"/>
                <a:gd name="connsiteX66" fmla="*/ 1208749 w 5476001"/>
                <a:gd name="connsiteY66" fmla="*/ 1661167 h 2720339"/>
                <a:gd name="connsiteX67" fmla="*/ 1227057 w 5476001"/>
                <a:gd name="connsiteY67" fmla="*/ 1751478 h 2720339"/>
                <a:gd name="connsiteX68" fmla="*/ 1245376 w 5476001"/>
                <a:gd name="connsiteY68" fmla="*/ 1906559 h 2720339"/>
                <a:gd name="connsiteX69" fmla="*/ 1263695 w 5476001"/>
                <a:gd name="connsiteY69" fmla="*/ 1849788 h 2720339"/>
                <a:gd name="connsiteX70" fmla="*/ 1282003 w 5476001"/>
                <a:gd name="connsiteY70" fmla="*/ 1821181 h 2720339"/>
                <a:gd name="connsiteX71" fmla="*/ 1300323 w 5476001"/>
                <a:gd name="connsiteY71" fmla="*/ 2161666 h 2720339"/>
                <a:gd name="connsiteX72" fmla="*/ 1318631 w 5476001"/>
                <a:gd name="connsiteY72" fmla="*/ 1984715 h 2720339"/>
                <a:gd name="connsiteX73" fmla="*/ 1336950 w 5476001"/>
                <a:gd name="connsiteY73" fmla="*/ 2062320 h 2720339"/>
                <a:gd name="connsiteX74" fmla="*/ 1355258 w 5476001"/>
                <a:gd name="connsiteY74" fmla="*/ 1886718 h 2720339"/>
                <a:gd name="connsiteX75" fmla="*/ 1373577 w 5476001"/>
                <a:gd name="connsiteY75" fmla="*/ 1739604 h 2720339"/>
                <a:gd name="connsiteX76" fmla="*/ 1391897 w 5476001"/>
                <a:gd name="connsiteY76" fmla="*/ 1557978 h 2720339"/>
                <a:gd name="connsiteX77" fmla="*/ 1410205 w 5476001"/>
                <a:gd name="connsiteY77" fmla="*/ 1155400 h 2720339"/>
                <a:gd name="connsiteX78" fmla="*/ 1428524 w 5476001"/>
                <a:gd name="connsiteY78" fmla="*/ 1164478 h 2720339"/>
                <a:gd name="connsiteX79" fmla="*/ 1446832 w 5476001"/>
                <a:gd name="connsiteY79" fmla="*/ 1098888 h 2720339"/>
                <a:gd name="connsiteX80" fmla="*/ 1465152 w 5476001"/>
                <a:gd name="connsiteY80" fmla="*/ 1147595 h 2720339"/>
                <a:gd name="connsiteX81" fmla="*/ 1483460 w 5476001"/>
                <a:gd name="connsiteY81" fmla="*/ 938377 h 2720339"/>
                <a:gd name="connsiteX82" fmla="*/ 1501779 w 5476001"/>
                <a:gd name="connsiteY82" fmla="*/ 1328336 h 2720339"/>
                <a:gd name="connsiteX83" fmla="*/ 1520087 w 5476001"/>
                <a:gd name="connsiteY83" fmla="*/ 1220893 h 2720339"/>
                <a:gd name="connsiteX84" fmla="*/ 1538406 w 5476001"/>
                <a:gd name="connsiteY84" fmla="*/ 1220288 h 2720339"/>
                <a:gd name="connsiteX85" fmla="*/ 1556725 w 5476001"/>
                <a:gd name="connsiteY85" fmla="*/ 1144022 h 2720339"/>
                <a:gd name="connsiteX86" fmla="*/ 1575034 w 5476001"/>
                <a:gd name="connsiteY86" fmla="*/ 1259766 h 2720339"/>
                <a:gd name="connsiteX87" fmla="*/ 1593353 w 5476001"/>
                <a:gd name="connsiteY87" fmla="*/ 979279 h 2720339"/>
                <a:gd name="connsiteX88" fmla="*/ 1611661 w 5476001"/>
                <a:gd name="connsiteY88" fmla="*/ 1088039 h 2720339"/>
                <a:gd name="connsiteX89" fmla="*/ 1629980 w 5476001"/>
                <a:gd name="connsiteY89" fmla="*/ 1054089 h 2720339"/>
                <a:gd name="connsiteX90" fmla="*/ 1648288 w 5476001"/>
                <a:gd name="connsiteY90" fmla="*/ 1158023 h 2720339"/>
                <a:gd name="connsiteX91" fmla="*/ 1666608 w 5476001"/>
                <a:gd name="connsiteY91" fmla="*/ 1048497 h 2720339"/>
                <a:gd name="connsiteX92" fmla="*/ 1684927 w 5476001"/>
                <a:gd name="connsiteY92" fmla="*/ 1031916 h 2720339"/>
                <a:gd name="connsiteX93" fmla="*/ 1703235 w 5476001"/>
                <a:gd name="connsiteY93" fmla="*/ 673500 h 2720339"/>
                <a:gd name="connsiteX94" fmla="*/ 1721554 w 5476001"/>
                <a:gd name="connsiteY94" fmla="*/ 649524 h 2720339"/>
                <a:gd name="connsiteX95" fmla="*/ 1739862 w 5476001"/>
                <a:gd name="connsiteY95" fmla="*/ 759450 h 2720339"/>
                <a:gd name="connsiteX96" fmla="*/ 1758182 w 5476001"/>
                <a:gd name="connsiteY96" fmla="*/ 550944 h 2720339"/>
                <a:gd name="connsiteX97" fmla="*/ 1776490 w 5476001"/>
                <a:gd name="connsiteY97" fmla="*/ 551106 h 2720339"/>
                <a:gd name="connsiteX98" fmla="*/ 1794809 w 5476001"/>
                <a:gd name="connsiteY98" fmla="*/ 744056 h 2720339"/>
                <a:gd name="connsiteX99" fmla="*/ 1813128 w 5476001"/>
                <a:gd name="connsiteY99" fmla="*/ 602588 h 2720339"/>
                <a:gd name="connsiteX100" fmla="*/ 1831436 w 5476001"/>
                <a:gd name="connsiteY100" fmla="*/ 510021 h 2720339"/>
                <a:gd name="connsiteX101" fmla="*/ 1849756 w 5476001"/>
                <a:gd name="connsiteY101" fmla="*/ 799478 h 2720339"/>
                <a:gd name="connsiteX102" fmla="*/ 1868064 w 5476001"/>
                <a:gd name="connsiteY102" fmla="*/ 864183 h 2720339"/>
                <a:gd name="connsiteX103" fmla="*/ 1886383 w 5476001"/>
                <a:gd name="connsiteY103" fmla="*/ 512881 h 2720339"/>
                <a:gd name="connsiteX104" fmla="*/ 1904691 w 5476001"/>
                <a:gd name="connsiteY104" fmla="*/ 317884 h 2720339"/>
                <a:gd name="connsiteX105" fmla="*/ 1923010 w 5476001"/>
                <a:gd name="connsiteY105" fmla="*/ 634336 h 2720339"/>
                <a:gd name="connsiteX106" fmla="*/ 1941319 w 5476001"/>
                <a:gd name="connsiteY106" fmla="*/ 562236 h 2720339"/>
                <a:gd name="connsiteX107" fmla="*/ 1959638 w 5476001"/>
                <a:gd name="connsiteY107" fmla="*/ 696008 h 2720339"/>
                <a:gd name="connsiteX108" fmla="*/ 1977957 w 5476001"/>
                <a:gd name="connsiteY108" fmla="*/ 805458 h 2720339"/>
                <a:gd name="connsiteX109" fmla="*/ 1996265 w 5476001"/>
                <a:gd name="connsiteY109" fmla="*/ 867789 h 2720339"/>
                <a:gd name="connsiteX110" fmla="*/ 2014584 w 5476001"/>
                <a:gd name="connsiteY110" fmla="*/ 1053430 h 2720339"/>
                <a:gd name="connsiteX111" fmla="*/ 2032893 w 5476001"/>
                <a:gd name="connsiteY111" fmla="*/ 1016965 h 2720339"/>
                <a:gd name="connsiteX112" fmla="*/ 2051212 w 5476001"/>
                <a:gd name="connsiteY112" fmla="*/ 1022211 h 2720339"/>
                <a:gd name="connsiteX113" fmla="*/ 2069520 w 5476001"/>
                <a:gd name="connsiteY113" fmla="*/ 750976 h 2720339"/>
                <a:gd name="connsiteX114" fmla="*/ 2087839 w 5476001"/>
                <a:gd name="connsiteY114" fmla="*/ 1215603 h 2720339"/>
                <a:gd name="connsiteX115" fmla="*/ 2106159 w 5476001"/>
                <a:gd name="connsiteY115" fmla="*/ 1179753 h 2720339"/>
                <a:gd name="connsiteX116" fmla="*/ 2124467 w 5476001"/>
                <a:gd name="connsiteY116" fmla="*/ 1424476 h 2720339"/>
                <a:gd name="connsiteX117" fmla="*/ 2142786 w 5476001"/>
                <a:gd name="connsiteY117" fmla="*/ 1171365 h 2720339"/>
                <a:gd name="connsiteX118" fmla="*/ 2161095 w 5476001"/>
                <a:gd name="connsiteY118" fmla="*/ 1312575 h 2720339"/>
                <a:gd name="connsiteX119" fmla="*/ 2179414 w 5476001"/>
                <a:gd name="connsiteY119" fmla="*/ 1199929 h 2720339"/>
                <a:gd name="connsiteX120" fmla="*/ 2197722 w 5476001"/>
                <a:gd name="connsiteY120" fmla="*/ 1413357 h 2720339"/>
                <a:gd name="connsiteX121" fmla="*/ 2216041 w 5476001"/>
                <a:gd name="connsiteY121" fmla="*/ 1303809 h 2720339"/>
                <a:gd name="connsiteX122" fmla="*/ 2234349 w 5476001"/>
                <a:gd name="connsiteY122" fmla="*/ 1093847 h 2720339"/>
                <a:gd name="connsiteX123" fmla="*/ 2252668 w 5476001"/>
                <a:gd name="connsiteY123" fmla="*/ 1265358 h 2720339"/>
                <a:gd name="connsiteX124" fmla="*/ 2270988 w 5476001"/>
                <a:gd name="connsiteY124" fmla="*/ 1272612 h 2720339"/>
                <a:gd name="connsiteX125" fmla="*/ 2289296 w 5476001"/>
                <a:gd name="connsiteY125" fmla="*/ 1404829 h 2720339"/>
                <a:gd name="connsiteX126" fmla="*/ 2307615 w 5476001"/>
                <a:gd name="connsiteY126" fmla="*/ 1366215 h 2720339"/>
                <a:gd name="connsiteX127" fmla="*/ 2325923 w 5476001"/>
                <a:gd name="connsiteY127" fmla="*/ 1221184 h 2720339"/>
                <a:gd name="connsiteX128" fmla="*/ 2344242 w 5476001"/>
                <a:gd name="connsiteY128" fmla="*/ 1255556 h 2720339"/>
                <a:gd name="connsiteX129" fmla="*/ 2362551 w 5476001"/>
                <a:gd name="connsiteY129" fmla="*/ 1234149 h 2720339"/>
                <a:gd name="connsiteX130" fmla="*/ 2380870 w 5476001"/>
                <a:gd name="connsiteY130" fmla="*/ 1305655 h 2720339"/>
                <a:gd name="connsiteX131" fmla="*/ 2399189 w 5476001"/>
                <a:gd name="connsiteY131" fmla="*/ 1270237 h 2720339"/>
                <a:gd name="connsiteX132" fmla="*/ 2417497 w 5476001"/>
                <a:gd name="connsiteY132" fmla="*/ 1647295 h 2720339"/>
                <a:gd name="connsiteX133" fmla="*/ 2435816 w 5476001"/>
                <a:gd name="connsiteY133" fmla="*/ 1507856 h 2720339"/>
                <a:gd name="connsiteX134" fmla="*/ 2454125 w 5476001"/>
                <a:gd name="connsiteY134" fmla="*/ 1538676 h 2720339"/>
                <a:gd name="connsiteX135" fmla="*/ 2472444 w 5476001"/>
                <a:gd name="connsiteY135" fmla="*/ 1677262 h 2720339"/>
                <a:gd name="connsiteX136" fmla="*/ 2490752 w 5476001"/>
                <a:gd name="connsiteY136" fmla="*/ 1535319 h 2720339"/>
                <a:gd name="connsiteX137" fmla="*/ 2509071 w 5476001"/>
                <a:gd name="connsiteY137" fmla="*/ 1413886 h 2720339"/>
                <a:gd name="connsiteX138" fmla="*/ 2527390 w 5476001"/>
                <a:gd name="connsiteY138" fmla="*/ 1271673 h 2720339"/>
                <a:gd name="connsiteX139" fmla="*/ 2545699 w 5476001"/>
                <a:gd name="connsiteY139" fmla="*/ 1393181 h 2720339"/>
                <a:gd name="connsiteX140" fmla="*/ 2564018 w 5476001"/>
                <a:gd name="connsiteY140" fmla="*/ 1397067 h 2720339"/>
                <a:gd name="connsiteX141" fmla="*/ 2582326 w 5476001"/>
                <a:gd name="connsiteY141" fmla="*/ 1477479 h 2720339"/>
                <a:gd name="connsiteX142" fmla="*/ 2600645 w 5476001"/>
                <a:gd name="connsiteY142" fmla="*/ 1687788 h 2720339"/>
                <a:gd name="connsiteX143" fmla="*/ 2618953 w 5476001"/>
                <a:gd name="connsiteY143" fmla="*/ 1799451 h 2720339"/>
                <a:gd name="connsiteX144" fmla="*/ 2637273 w 5476001"/>
                <a:gd name="connsiteY144" fmla="*/ 1997464 h 2720339"/>
                <a:gd name="connsiteX145" fmla="*/ 2655581 w 5476001"/>
                <a:gd name="connsiteY145" fmla="*/ 2078200 h 2720339"/>
                <a:gd name="connsiteX146" fmla="*/ 2673900 w 5476001"/>
                <a:gd name="connsiteY146" fmla="*/ 2024397 h 2720339"/>
                <a:gd name="connsiteX147" fmla="*/ 2692219 w 5476001"/>
                <a:gd name="connsiteY147" fmla="*/ 1714149 h 2720339"/>
                <a:gd name="connsiteX148" fmla="*/ 2710527 w 5476001"/>
                <a:gd name="connsiteY148" fmla="*/ 1958040 h 2720339"/>
                <a:gd name="connsiteX149" fmla="*/ 2728847 w 5476001"/>
                <a:gd name="connsiteY149" fmla="*/ 1985859 h 2720339"/>
                <a:gd name="connsiteX150" fmla="*/ 2747155 w 5476001"/>
                <a:gd name="connsiteY150" fmla="*/ 1728344 h 2720339"/>
                <a:gd name="connsiteX151" fmla="*/ 2765474 w 5476001"/>
                <a:gd name="connsiteY151" fmla="*/ 1719644 h 2720339"/>
                <a:gd name="connsiteX152" fmla="*/ 2783782 w 5476001"/>
                <a:gd name="connsiteY152" fmla="*/ 2115852 h 2720339"/>
                <a:gd name="connsiteX153" fmla="*/ 2802101 w 5476001"/>
                <a:gd name="connsiteY153" fmla="*/ 1837007 h 2720339"/>
                <a:gd name="connsiteX154" fmla="*/ 2820421 w 5476001"/>
                <a:gd name="connsiteY154" fmla="*/ 2149608 h 2720339"/>
                <a:gd name="connsiteX155" fmla="*/ 2838729 w 5476001"/>
                <a:gd name="connsiteY155" fmla="*/ 2104917 h 2720339"/>
                <a:gd name="connsiteX156" fmla="*/ 2857048 w 5476001"/>
                <a:gd name="connsiteY156" fmla="*/ 2225217 h 2720339"/>
                <a:gd name="connsiteX157" fmla="*/ 2875356 w 5476001"/>
                <a:gd name="connsiteY157" fmla="*/ 2118508 h 2720339"/>
                <a:gd name="connsiteX158" fmla="*/ 2893675 w 5476001"/>
                <a:gd name="connsiteY158" fmla="*/ 1862580 h 2720339"/>
                <a:gd name="connsiteX159" fmla="*/ 2911984 w 5476001"/>
                <a:gd name="connsiteY159" fmla="*/ 1777116 h 2720339"/>
                <a:gd name="connsiteX160" fmla="*/ 2930303 w 5476001"/>
                <a:gd name="connsiteY160" fmla="*/ 2047606 h 2720339"/>
                <a:gd name="connsiteX161" fmla="*/ 2948611 w 5476001"/>
                <a:gd name="connsiteY161" fmla="*/ 2014023 h 2720339"/>
                <a:gd name="connsiteX162" fmla="*/ 2966930 w 5476001"/>
                <a:gd name="connsiteY162" fmla="*/ 1727653 h 2720339"/>
                <a:gd name="connsiteX163" fmla="*/ 2985249 w 5476001"/>
                <a:gd name="connsiteY163" fmla="*/ 1914925 h 2720339"/>
                <a:gd name="connsiteX164" fmla="*/ 3003558 w 5476001"/>
                <a:gd name="connsiteY164" fmla="*/ 1947882 h 2720339"/>
                <a:gd name="connsiteX165" fmla="*/ 3021877 w 5476001"/>
                <a:gd name="connsiteY165" fmla="*/ 2720340 h 2720339"/>
                <a:gd name="connsiteX166" fmla="*/ 3040185 w 5476001"/>
                <a:gd name="connsiteY166" fmla="*/ 2303448 h 2720339"/>
                <a:gd name="connsiteX167" fmla="*/ 3058504 w 5476001"/>
                <a:gd name="connsiteY167" fmla="*/ 1972948 h 2720339"/>
                <a:gd name="connsiteX168" fmla="*/ 3076812 w 5476001"/>
                <a:gd name="connsiteY168" fmla="*/ 1842577 h 2720339"/>
                <a:gd name="connsiteX169" fmla="*/ 3095132 w 5476001"/>
                <a:gd name="connsiteY169" fmla="*/ 1758246 h 2720339"/>
                <a:gd name="connsiteX170" fmla="*/ 3113451 w 5476001"/>
                <a:gd name="connsiteY170" fmla="*/ 1942668 h 2720339"/>
                <a:gd name="connsiteX171" fmla="*/ 3131759 w 5476001"/>
                <a:gd name="connsiteY171" fmla="*/ 1817695 h 2720339"/>
                <a:gd name="connsiteX172" fmla="*/ 3150078 w 5476001"/>
                <a:gd name="connsiteY172" fmla="*/ 1473787 h 2720339"/>
                <a:gd name="connsiteX173" fmla="*/ 3168386 w 5476001"/>
                <a:gd name="connsiteY173" fmla="*/ 1543620 h 2720339"/>
                <a:gd name="connsiteX174" fmla="*/ 3186706 w 5476001"/>
                <a:gd name="connsiteY174" fmla="*/ 1839511 h 2720339"/>
                <a:gd name="connsiteX175" fmla="*/ 3205014 w 5476001"/>
                <a:gd name="connsiteY175" fmla="*/ 1752460 h 2720339"/>
                <a:gd name="connsiteX176" fmla="*/ 3223333 w 5476001"/>
                <a:gd name="connsiteY176" fmla="*/ 1462625 h 2720339"/>
                <a:gd name="connsiteX177" fmla="*/ 3241652 w 5476001"/>
                <a:gd name="connsiteY177" fmla="*/ 1867773 h 2720339"/>
                <a:gd name="connsiteX178" fmla="*/ 3259960 w 5476001"/>
                <a:gd name="connsiteY178" fmla="*/ 1821969 h 2720339"/>
                <a:gd name="connsiteX179" fmla="*/ 3278280 w 5476001"/>
                <a:gd name="connsiteY179" fmla="*/ 2005452 h 2720339"/>
                <a:gd name="connsiteX180" fmla="*/ 3296588 w 5476001"/>
                <a:gd name="connsiteY180" fmla="*/ 1613701 h 2720339"/>
                <a:gd name="connsiteX181" fmla="*/ 3314907 w 5476001"/>
                <a:gd name="connsiteY181" fmla="*/ 1678428 h 2720339"/>
                <a:gd name="connsiteX182" fmla="*/ 3333215 w 5476001"/>
                <a:gd name="connsiteY182" fmla="*/ 1600607 h 2720339"/>
                <a:gd name="connsiteX183" fmla="*/ 3351534 w 5476001"/>
                <a:gd name="connsiteY183" fmla="*/ 1771578 h 2720339"/>
                <a:gd name="connsiteX184" fmla="*/ 3369843 w 5476001"/>
                <a:gd name="connsiteY184" fmla="*/ 2012706 h 2720339"/>
                <a:gd name="connsiteX185" fmla="*/ 3388162 w 5476001"/>
                <a:gd name="connsiteY185" fmla="*/ 2208873 h 2720339"/>
                <a:gd name="connsiteX186" fmla="*/ 3406481 w 5476001"/>
                <a:gd name="connsiteY186" fmla="*/ 2281545 h 2720339"/>
                <a:gd name="connsiteX187" fmla="*/ 3424789 w 5476001"/>
                <a:gd name="connsiteY187" fmla="*/ 2156409 h 2720339"/>
                <a:gd name="connsiteX188" fmla="*/ 3443108 w 5476001"/>
                <a:gd name="connsiteY188" fmla="*/ 1571957 h 2720339"/>
                <a:gd name="connsiteX189" fmla="*/ 3461417 w 5476001"/>
                <a:gd name="connsiteY189" fmla="*/ 1773888 h 2720339"/>
                <a:gd name="connsiteX190" fmla="*/ 3479736 w 5476001"/>
                <a:gd name="connsiteY190" fmla="*/ 1546351 h 2720339"/>
                <a:gd name="connsiteX191" fmla="*/ 3498044 w 5476001"/>
                <a:gd name="connsiteY191" fmla="*/ 1547625 h 2720339"/>
                <a:gd name="connsiteX192" fmla="*/ 3516363 w 5476001"/>
                <a:gd name="connsiteY192" fmla="*/ 1481441 h 2720339"/>
                <a:gd name="connsiteX193" fmla="*/ 3534683 w 5476001"/>
                <a:gd name="connsiteY193" fmla="*/ 1239687 h 2720339"/>
                <a:gd name="connsiteX194" fmla="*/ 3552991 w 5476001"/>
                <a:gd name="connsiteY194" fmla="*/ 1569496 h 2720339"/>
                <a:gd name="connsiteX195" fmla="*/ 3571310 w 5476001"/>
                <a:gd name="connsiteY195" fmla="*/ 1667914 h 2720339"/>
                <a:gd name="connsiteX196" fmla="*/ 3589618 w 5476001"/>
                <a:gd name="connsiteY196" fmla="*/ 1596915 h 2720339"/>
                <a:gd name="connsiteX197" fmla="*/ 3607937 w 5476001"/>
                <a:gd name="connsiteY197" fmla="*/ 1587156 h 2720339"/>
                <a:gd name="connsiteX198" fmla="*/ 3626246 w 5476001"/>
                <a:gd name="connsiteY198" fmla="*/ 1962347 h 2720339"/>
                <a:gd name="connsiteX199" fmla="*/ 3644565 w 5476001"/>
                <a:gd name="connsiteY199" fmla="*/ 2199071 h 2720339"/>
                <a:gd name="connsiteX200" fmla="*/ 3662873 w 5476001"/>
                <a:gd name="connsiteY200" fmla="*/ 2257181 h 2720339"/>
                <a:gd name="connsiteX201" fmla="*/ 3681192 w 5476001"/>
                <a:gd name="connsiteY201" fmla="*/ 1978141 h 2720339"/>
                <a:gd name="connsiteX202" fmla="*/ 3699511 w 5476001"/>
                <a:gd name="connsiteY202" fmla="*/ 1917613 h 2720339"/>
                <a:gd name="connsiteX203" fmla="*/ 3717820 w 5476001"/>
                <a:gd name="connsiteY203" fmla="*/ 1742130 h 2720339"/>
                <a:gd name="connsiteX204" fmla="*/ 3736139 w 5476001"/>
                <a:gd name="connsiteY204" fmla="*/ 1746793 h 2720339"/>
                <a:gd name="connsiteX205" fmla="*/ 3754447 w 5476001"/>
                <a:gd name="connsiteY205" fmla="*/ 1706063 h 2720339"/>
                <a:gd name="connsiteX206" fmla="*/ 3772766 w 5476001"/>
                <a:gd name="connsiteY206" fmla="*/ 1864221 h 2720339"/>
                <a:gd name="connsiteX207" fmla="*/ 3791075 w 5476001"/>
                <a:gd name="connsiteY207" fmla="*/ 1681516 h 2720339"/>
                <a:gd name="connsiteX208" fmla="*/ 3809394 w 5476001"/>
                <a:gd name="connsiteY208" fmla="*/ 1582104 h 2720339"/>
                <a:gd name="connsiteX209" fmla="*/ 3827713 w 5476001"/>
                <a:gd name="connsiteY209" fmla="*/ 1680069 h 2720339"/>
                <a:gd name="connsiteX210" fmla="*/ 3846021 w 5476001"/>
                <a:gd name="connsiteY210" fmla="*/ 1411155 h 2720339"/>
                <a:gd name="connsiteX211" fmla="*/ 3864340 w 5476001"/>
                <a:gd name="connsiteY211" fmla="*/ 1519396 h 2720339"/>
                <a:gd name="connsiteX212" fmla="*/ 3882649 w 5476001"/>
                <a:gd name="connsiteY212" fmla="*/ 1597207 h 2720339"/>
                <a:gd name="connsiteX213" fmla="*/ 3900968 w 5476001"/>
                <a:gd name="connsiteY213" fmla="*/ 2254482 h 2720339"/>
                <a:gd name="connsiteX214" fmla="*/ 3919276 w 5476001"/>
                <a:gd name="connsiteY214" fmla="*/ 1709971 h 2720339"/>
                <a:gd name="connsiteX215" fmla="*/ 3937595 w 5476001"/>
                <a:gd name="connsiteY215" fmla="*/ 1837644 h 2720339"/>
                <a:gd name="connsiteX216" fmla="*/ 3955914 w 5476001"/>
                <a:gd name="connsiteY216" fmla="*/ 1938998 h 2720339"/>
                <a:gd name="connsiteX217" fmla="*/ 3974223 w 5476001"/>
                <a:gd name="connsiteY217" fmla="*/ 1977568 h 2720339"/>
                <a:gd name="connsiteX218" fmla="*/ 3992542 w 5476001"/>
                <a:gd name="connsiteY218" fmla="*/ 2054278 h 2720339"/>
                <a:gd name="connsiteX219" fmla="*/ 4010850 w 5476001"/>
                <a:gd name="connsiteY219" fmla="*/ 2592959 h 2720339"/>
                <a:gd name="connsiteX220" fmla="*/ 4029169 w 5476001"/>
                <a:gd name="connsiteY220" fmla="*/ 2324617 h 2720339"/>
                <a:gd name="connsiteX221" fmla="*/ 4047477 w 5476001"/>
                <a:gd name="connsiteY221" fmla="*/ 2451242 h 2720339"/>
                <a:gd name="connsiteX222" fmla="*/ 4065797 w 5476001"/>
                <a:gd name="connsiteY222" fmla="*/ 2131052 h 2720339"/>
                <a:gd name="connsiteX223" fmla="*/ 4084105 w 5476001"/>
                <a:gd name="connsiteY223" fmla="*/ 2077940 h 2720339"/>
                <a:gd name="connsiteX224" fmla="*/ 4102424 w 5476001"/>
                <a:gd name="connsiteY224" fmla="*/ 2189388 h 2720339"/>
                <a:gd name="connsiteX225" fmla="*/ 4120743 w 5476001"/>
                <a:gd name="connsiteY225" fmla="*/ 2447173 h 2720339"/>
                <a:gd name="connsiteX226" fmla="*/ 4139051 w 5476001"/>
                <a:gd name="connsiteY226" fmla="*/ 2345408 h 2720339"/>
                <a:gd name="connsiteX227" fmla="*/ 4157371 w 5476001"/>
                <a:gd name="connsiteY227" fmla="*/ 2435978 h 2720339"/>
                <a:gd name="connsiteX228" fmla="*/ 4175679 w 5476001"/>
                <a:gd name="connsiteY228" fmla="*/ 2275856 h 2720339"/>
                <a:gd name="connsiteX229" fmla="*/ 4193998 w 5476001"/>
                <a:gd name="connsiteY229" fmla="*/ 1943877 h 2720339"/>
                <a:gd name="connsiteX230" fmla="*/ 4212306 w 5476001"/>
                <a:gd name="connsiteY230" fmla="*/ 1840051 h 2720339"/>
                <a:gd name="connsiteX231" fmla="*/ 4230625 w 5476001"/>
                <a:gd name="connsiteY231" fmla="*/ 1434235 h 2720339"/>
                <a:gd name="connsiteX232" fmla="*/ 4248945 w 5476001"/>
                <a:gd name="connsiteY232" fmla="*/ 1385214 h 2720339"/>
                <a:gd name="connsiteX233" fmla="*/ 4267253 w 5476001"/>
                <a:gd name="connsiteY233" fmla="*/ 1508234 h 2720339"/>
                <a:gd name="connsiteX234" fmla="*/ 4303881 w 5476001"/>
                <a:gd name="connsiteY234" fmla="*/ 1124008 h 2720339"/>
                <a:gd name="connsiteX235" fmla="*/ 4322199 w 5476001"/>
                <a:gd name="connsiteY235" fmla="*/ 591026 h 2720339"/>
                <a:gd name="connsiteX236" fmla="*/ 4340508 w 5476001"/>
                <a:gd name="connsiteY236" fmla="*/ 382430 h 2720339"/>
                <a:gd name="connsiteX237" fmla="*/ 4358827 w 5476001"/>
                <a:gd name="connsiteY237" fmla="*/ 399886 h 2720339"/>
                <a:gd name="connsiteX238" fmla="*/ 4377146 w 5476001"/>
                <a:gd name="connsiteY238" fmla="*/ 371526 h 2720339"/>
                <a:gd name="connsiteX239" fmla="*/ 4395454 w 5476001"/>
                <a:gd name="connsiteY239" fmla="*/ 475090 h 2720339"/>
                <a:gd name="connsiteX240" fmla="*/ 4413774 w 5476001"/>
                <a:gd name="connsiteY240" fmla="*/ 760335 h 2720339"/>
                <a:gd name="connsiteX241" fmla="*/ 4432082 w 5476001"/>
                <a:gd name="connsiteY241" fmla="*/ 682838 h 2720339"/>
                <a:gd name="connsiteX242" fmla="*/ 4450401 w 5476001"/>
                <a:gd name="connsiteY242" fmla="*/ 596132 h 2720339"/>
                <a:gd name="connsiteX243" fmla="*/ 4468709 w 5476001"/>
                <a:gd name="connsiteY243" fmla="*/ 605956 h 2720339"/>
                <a:gd name="connsiteX244" fmla="*/ 4487028 w 5476001"/>
                <a:gd name="connsiteY244" fmla="*/ 778859 h 2720339"/>
                <a:gd name="connsiteX245" fmla="*/ 4505337 w 5476001"/>
                <a:gd name="connsiteY245" fmla="*/ 831485 h 2720339"/>
                <a:gd name="connsiteX246" fmla="*/ 4523656 w 5476001"/>
                <a:gd name="connsiteY246" fmla="*/ 950133 h 2720339"/>
                <a:gd name="connsiteX247" fmla="*/ 4541975 w 5476001"/>
                <a:gd name="connsiteY247" fmla="*/ 1259604 h 2720339"/>
                <a:gd name="connsiteX248" fmla="*/ 4560283 w 5476001"/>
                <a:gd name="connsiteY248" fmla="*/ 1251821 h 2720339"/>
                <a:gd name="connsiteX249" fmla="*/ 4578602 w 5476001"/>
                <a:gd name="connsiteY249" fmla="*/ 1394034 h 2720339"/>
                <a:gd name="connsiteX250" fmla="*/ 4596911 w 5476001"/>
                <a:gd name="connsiteY250" fmla="*/ 1495064 h 2720339"/>
                <a:gd name="connsiteX251" fmla="*/ 4615230 w 5476001"/>
                <a:gd name="connsiteY251" fmla="*/ 1217601 h 2720339"/>
                <a:gd name="connsiteX252" fmla="*/ 4633538 w 5476001"/>
                <a:gd name="connsiteY252" fmla="*/ 1445850 h 2720339"/>
                <a:gd name="connsiteX253" fmla="*/ 4651857 w 5476001"/>
                <a:gd name="connsiteY253" fmla="*/ 1720939 h 2720339"/>
                <a:gd name="connsiteX254" fmla="*/ 4670176 w 5476001"/>
                <a:gd name="connsiteY254" fmla="*/ 1842868 h 2720339"/>
                <a:gd name="connsiteX255" fmla="*/ 4688485 w 5476001"/>
                <a:gd name="connsiteY255" fmla="*/ 1807709 h 2720339"/>
                <a:gd name="connsiteX256" fmla="*/ 4706804 w 5476001"/>
                <a:gd name="connsiteY256" fmla="*/ 1598610 h 2720339"/>
                <a:gd name="connsiteX257" fmla="*/ 4725112 w 5476001"/>
                <a:gd name="connsiteY257" fmla="*/ 2005420 h 2720339"/>
                <a:gd name="connsiteX258" fmla="*/ 4743431 w 5476001"/>
                <a:gd name="connsiteY258" fmla="*/ 2242953 h 2720339"/>
                <a:gd name="connsiteX259" fmla="*/ 4761739 w 5476001"/>
                <a:gd name="connsiteY259" fmla="*/ 1979199 h 2720339"/>
                <a:gd name="connsiteX260" fmla="*/ 4780059 w 5476001"/>
                <a:gd name="connsiteY260" fmla="*/ 2123247 h 2720339"/>
                <a:gd name="connsiteX261" fmla="*/ 4798367 w 5476001"/>
                <a:gd name="connsiteY261" fmla="*/ 2042036 h 2720339"/>
                <a:gd name="connsiteX262" fmla="*/ 4816686 w 5476001"/>
                <a:gd name="connsiteY262" fmla="*/ 1775680 h 2720339"/>
                <a:gd name="connsiteX263" fmla="*/ 4835005 w 5476001"/>
                <a:gd name="connsiteY263" fmla="*/ 2018460 h 2720339"/>
                <a:gd name="connsiteX264" fmla="*/ 4853314 w 5476001"/>
                <a:gd name="connsiteY264" fmla="*/ 1951822 h 2720339"/>
                <a:gd name="connsiteX265" fmla="*/ 4871633 w 5476001"/>
                <a:gd name="connsiteY265" fmla="*/ 1947137 h 2720339"/>
                <a:gd name="connsiteX266" fmla="*/ 4889941 w 5476001"/>
                <a:gd name="connsiteY266" fmla="*/ 1541310 h 2720339"/>
                <a:gd name="connsiteX267" fmla="*/ 4908260 w 5476001"/>
                <a:gd name="connsiteY267" fmla="*/ 1658771 h 2720339"/>
                <a:gd name="connsiteX268" fmla="*/ 4926569 w 5476001"/>
                <a:gd name="connsiteY268" fmla="*/ 1396636 h 2720339"/>
                <a:gd name="connsiteX269" fmla="*/ 4944887 w 5476001"/>
                <a:gd name="connsiteY269" fmla="*/ 1390256 h 2720339"/>
                <a:gd name="connsiteX270" fmla="*/ 4963207 w 5476001"/>
                <a:gd name="connsiteY270" fmla="*/ 1406006 h 2720339"/>
                <a:gd name="connsiteX271" fmla="*/ 4981515 w 5476001"/>
                <a:gd name="connsiteY271" fmla="*/ 1372455 h 2720339"/>
                <a:gd name="connsiteX272" fmla="*/ 4999834 w 5476001"/>
                <a:gd name="connsiteY272" fmla="*/ 1452187 h 2720339"/>
                <a:gd name="connsiteX273" fmla="*/ 5018142 w 5476001"/>
                <a:gd name="connsiteY273" fmla="*/ 1693973 h 2720339"/>
                <a:gd name="connsiteX274" fmla="*/ 5036462 w 5476001"/>
                <a:gd name="connsiteY274" fmla="*/ 1552483 h 2720339"/>
                <a:gd name="connsiteX275" fmla="*/ 5054770 w 5476001"/>
                <a:gd name="connsiteY275" fmla="*/ 1319624 h 2720339"/>
                <a:gd name="connsiteX276" fmla="*/ 5073089 w 5476001"/>
                <a:gd name="connsiteY276" fmla="*/ 1623514 h 2720339"/>
                <a:gd name="connsiteX277" fmla="*/ 5091397 w 5476001"/>
                <a:gd name="connsiteY277" fmla="*/ 1553595 h 2720339"/>
                <a:gd name="connsiteX278" fmla="*/ 5109717 w 5476001"/>
                <a:gd name="connsiteY278" fmla="*/ 1716481 h 2720339"/>
                <a:gd name="connsiteX279" fmla="*/ 5128035 w 5476001"/>
                <a:gd name="connsiteY279" fmla="*/ 1396290 h 2720339"/>
                <a:gd name="connsiteX280" fmla="*/ 5146344 w 5476001"/>
                <a:gd name="connsiteY280" fmla="*/ 1717593 h 2720339"/>
                <a:gd name="connsiteX281" fmla="*/ 5164663 w 5476001"/>
                <a:gd name="connsiteY281" fmla="*/ 1595825 h 2720339"/>
                <a:gd name="connsiteX282" fmla="*/ 5182972 w 5476001"/>
                <a:gd name="connsiteY282" fmla="*/ 1191023 h 2720339"/>
                <a:gd name="connsiteX283" fmla="*/ 5201290 w 5476001"/>
                <a:gd name="connsiteY283" fmla="*/ 1577884 h 2720339"/>
                <a:gd name="connsiteX284" fmla="*/ 5219598 w 5476001"/>
                <a:gd name="connsiteY284" fmla="*/ 1528237 h 2720339"/>
                <a:gd name="connsiteX285" fmla="*/ 5237918 w 5476001"/>
                <a:gd name="connsiteY285" fmla="*/ 1086355 h 2720339"/>
                <a:gd name="connsiteX286" fmla="*/ 5256237 w 5476001"/>
                <a:gd name="connsiteY286" fmla="*/ 805922 h 2720339"/>
                <a:gd name="connsiteX287" fmla="*/ 5274545 w 5476001"/>
                <a:gd name="connsiteY287" fmla="*/ 474136 h 2720339"/>
                <a:gd name="connsiteX288" fmla="*/ 5292865 w 5476001"/>
                <a:gd name="connsiteY288" fmla="*/ 428423 h 2720339"/>
                <a:gd name="connsiteX289" fmla="*/ 5311173 w 5476001"/>
                <a:gd name="connsiteY289" fmla="*/ 0 h 2720339"/>
                <a:gd name="connsiteX290" fmla="*/ 5329492 w 5476001"/>
                <a:gd name="connsiteY290" fmla="*/ 356673 h 2720339"/>
                <a:gd name="connsiteX291" fmla="*/ 5347800 w 5476001"/>
                <a:gd name="connsiteY291" fmla="*/ 346687 h 2720339"/>
                <a:gd name="connsiteX292" fmla="*/ 5366119 w 5476001"/>
                <a:gd name="connsiteY292" fmla="*/ 798290 h 2720339"/>
                <a:gd name="connsiteX293" fmla="*/ 5384438 w 5476001"/>
                <a:gd name="connsiteY293" fmla="*/ 290622 h 2720339"/>
                <a:gd name="connsiteX294" fmla="*/ 5402746 w 5476001"/>
                <a:gd name="connsiteY294" fmla="*/ 514393 h 2720339"/>
                <a:gd name="connsiteX295" fmla="*/ 5421066 w 5476001"/>
                <a:gd name="connsiteY295" fmla="*/ 448892 h 2720339"/>
                <a:gd name="connsiteX296" fmla="*/ 5439374 w 5476001"/>
                <a:gd name="connsiteY296" fmla="*/ 436516 h 2720339"/>
                <a:gd name="connsiteX297" fmla="*/ 5457693 w 5476001"/>
                <a:gd name="connsiteY297" fmla="*/ 574251 h 2720339"/>
                <a:gd name="connsiteX298" fmla="*/ 5476001 w 5476001"/>
                <a:gd name="connsiteY298" fmla="*/ 546972 h 2720339"/>
                <a:gd name="connsiteX299" fmla="*/ 5476001 w 5476001"/>
                <a:gd name="connsiteY299" fmla="*/ 546972 h 27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5476001" h="2720339">
                  <a:moveTo>
                    <a:pt x="0" y="1416585"/>
                  </a:moveTo>
                  <a:lnTo>
                    <a:pt x="18308" y="1183499"/>
                  </a:lnTo>
                  <a:lnTo>
                    <a:pt x="36627" y="1244750"/>
                  </a:lnTo>
                  <a:lnTo>
                    <a:pt x="54936" y="1180725"/>
                  </a:lnTo>
                  <a:lnTo>
                    <a:pt x="73255" y="1334370"/>
                  </a:lnTo>
                  <a:lnTo>
                    <a:pt x="91563" y="1364445"/>
                  </a:lnTo>
                  <a:lnTo>
                    <a:pt x="109882" y="1297084"/>
                  </a:lnTo>
                  <a:lnTo>
                    <a:pt x="128201" y="1354632"/>
                  </a:lnTo>
                  <a:lnTo>
                    <a:pt x="146510" y="1052556"/>
                  </a:lnTo>
                  <a:lnTo>
                    <a:pt x="164829" y="1298714"/>
                  </a:lnTo>
                  <a:lnTo>
                    <a:pt x="183137" y="1374322"/>
                  </a:lnTo>
                  <a:lnTo>
                    <a:pt x="201456" y="1270248"/>
                  </a:lnTo>
                  <a:lnTo>
                    <a:pt x="219765" y="1249932"/>
                  </a:lnTo>
                  <a:lnTo>
                    <a:pt x="238084" y="1577797"/>
                  </a:lnTo>
                  <a:lnTo>
                    <a:pt x="256403" y="1712281"/>
                  </a:lnTo>
                  <a:lnTo>
                    <a:pt x="274711" y="1677845"/>
                  </a:lnTo>
                  <a:lnTo>
                    <a:pt x="293030" y="1728830"/>
                  </a:lnTo>
                  <a:lnTo>
                    <a:pt x="311339" y="1686470"/>
                  </a:lnTo>
                  <a:lnTo>
                    <a:pt x="329658" y="1595577"/>
                  </a:lnTo>
                  <a:lnTo>
                    <a:pt x="347966" y="1719352"/>
                  </a:lnTo>
                  <a:lnTo>
                    <a:pt x="366285" y="2090398"/>
                  </a:lnTo>
                  <a:lnTo>
                    <a:pt x="384593" y="2250812"/>
                  </a:lnTo>
                  <a:lnTo>
                    <a:pt x="402913" y="2007158"/>
                  </a:lnTo>
                  <a:lnTo>
                    <a:pt x="421232" y="1635022"/>
                  </a:lnTo>
                  <a:lnTo>
                    <a:pt x="439540" y="1636004"/>
                  </a:lnTo>
                  <a:lnTo>
                    <a:pt x="457859" y="1215053"/>
                  </a:lnTo>
                  <a:lnTo>
                    <a:pt x="476167" y="1203610"/>
                  </a:lnTo>
                  <a:lnTo>
                    <a:pt x="494487" y="1152453"/>
                  </a:lnTo>
                  <a:lnTo>
                    <a:pt x="512795" y="835468"/>
                  </a:lnTo>
                  <a:lnTo>
                    <a:pt x="531114" y="972953"/>
                  </a:lnTo>
                  <a:lnTo>
                    <a:pt x="549433" y="705572"/>
                  </a:lnTo>
                  <a:lnTo>
                    <a:pt x="567741" y="905960"/>
                  </a:lnTo>
                  <a:lnTo>
                    <a:pt x="586061" y="735021"/>
                  </a:lnTo>
                  <a:lnTo>
                    <a:pt x="604369" y="1024068"/>
                  </a:lnTo>
                  <a:lnTo>
                    <a:pt x="622688" y="1197274"/>
                  </a:lnTo>
                  <a:lnTo>
                    <a:pt x="640996" y="1178026"/>
                  </a:lnTo>
                  <a:lnTo>
                    <a:pt x="659315" y="976052"/>
                  </a:lnTo>
                  <a:lnTo>
                    <a:pt x="677635" y="1200911"/>
                  </a:lnTo>
                  <a:lnTo>
                    <a:pt x="695943" y="1362405"/>
                  </a:lnTo>
                  <a:lnTo>
                    <a:pt x="714262" y="1336000"/>
                  </a:lnTo>
                  <a:lnTo>
                    <a:pt x="732570" y="1432205"/>
                  </a:lnTo>
                  <a:lnTo>
                    <a:pt x="750889" y="1637720"/>
                  </a:lnTo>
                  <a:lnTo>
                    <a:pt x="769198" y="1365643"/>
                  </a:lnTo>
                  <a:lnTo>
                    <a:pt x="787517" y="1518403"/>
                  </a:lnTo>
                  <a:lnTo>
                    <a:pt x="805825" y="1489052"/>
                  </a:lnTo>
                  <a:lnTo>
                    <a:pt x="824144" y="1598794"/>
                  </a:lnTo>
                  <a:lnTo>
                    <a:pt x="842464" y="1693239"/>
                  </a:lnTo>
                  <a:lnTo>
                    <a:pt x="860772" y="1511494"/>
                  </a:lnTo>
                  <a:lnTo>
                    <a:pt x="879091" y="1813819"/>
                  </a:lnTo>
                  <a:lnTo>
                    <a:pt x="897399" y="1923475"/>
                  </a:lnTo>
                  <a:lnTo>
                    <a:pt x="915718" y="1675049"/>
                  </a:lnTo>
                  <a:lnTo>
                    <a:pt x="934027" y="1848039"/>
                  </a:lnTo>
                  <a:lnTo>
                    <a:pt x="952346" y="1800714"/>
                  </a:lnTo>
                  <a:lnTo>
                    <a:pt x="970665" y="1890053"/>
                  </a:lnTo>
                  <a:lnTo>
                    <a:pt x="988973" y="1791355"/>
                  </a:lnTo>
                  <a:lnTo>
                    <a:pt x="1007292" y="1551123"/>
                  </a:lnTo>
                  <a:lnTo>
                    <a:pt x="1025601" y="1673560"/>
                  </a:lnTo>
                  <a:lnTo>
                    <a:pt x="1043920" y="1708190"/>
                  </a:lnTo>
                  <a:lnTo>
                    <a:pt x="1062228" y="1973380"/>
                  </a:lnTo>
                  <a:lnTo>
                    <a:pt x="1080547" y="1808778"/>
                  </a:lnTo>
                  <a:lnTo>
                    <a:pt x="1098866" y="2248760"/>
                  </a:lnTo>
                  <a:lnTo>
                    <a:pt x="1117175" y="2058952"/>
                  </a:lnTo>
                  <a:lnTo>
                    <a:pt x="1135494" y="2534947"/>
                  </a:lnTo>
                  <a:lnTo>
                    <a:pt x="1153802" y="2500835"/>
                  </a:lnTo>
                  <a:lnTo>
                    <a:pt x="1172121" y="2014325"/>
                  </a:lnTo>
                  <a:lnTo>
                    <a:pt x="1190429" y="1625457"/>
                  </a:lnTo>
                  <a:lnTo>
                    <a:pt x="1208749" y="1661167"/>
                  </a:lnTo>
                  <a:lnTo>
                    <a:pt x="1227057" y="1751478"/>
                  </a:lnTo>
                  <a:lnTo>
                    <a:pt x="1245376" y="1906559"/>
                  </a:lnTo>
                  <a:lnTo>
                    <a:pt x="1263695" y="1849788"/>
                  </a:lnTo>
                  <a:lnTo>
                    <a:pt x="1282003" y="1821181"/>
                  </a:lnTo>
                  <a:lnTo>
                    <a:pt x="1300323" y="2161666"/>
                  </a:lnTo>
                  <a:lnTo>
                    <a:pt x="1318631" y="1984715"/>
                  </a:lnTo>
                  <a:lnTo>
                    <a:pt x="1336950" y="2062320"/>
                  </a:lnTo>
                  <a:lnTo>
                    <a:pt x="1355258" y="1886718"/>
                  </a:lnTo>
                  <a:lnTo>
                    <a:pt x="1373577" y="1739604"/>
                  </a:lnTo>
                  <a:lnTo>
                    <a:pt x="1391897" y="1557978"/>
                  </a:lnTo>
                  <a:lnTo>
                    <a:pt x="1410205" y="1155400"/>
                  </a:lnTo>
                  <a:lnTo>
                    <a:pt x="1428524" y="1164478"/>
                  </a:lnTo>
                  <a:lnTo>
                    <a:pt x="1446832" y="1098888"/>
                  </a:lnTo>
                  <a:lnTo>
                    <a:pt x="1465152" y="1147595"/>
                  </a:lnTo>
                  <a:lnTo>
                    <a:pt x="1483460" y="938377"/>
                  </a:lnTo>
                  <a:lnTo>
                    <a:pt x="1501779" y="1328336"/>
                  </a:lnTo>
                  <a:lnTo>
                    <a:pt x="1520087" y="1220893"/>
                  </a:lnTo>
                  <a:lnTo>
                    <a:pt x="1538406" y="1220288"/>
                  </a:lnTo>
                  <a:lnTo>
                    <a:pt x="1556725" y="1144022"/>
                  </a:lnTo>
                  <a:lnTo>
                    <a:pt x="1575034" y="1259766"/>
                  </a:lnTo>
                  <a:lnTo>
                    <a:pt x="1593353" y="979279"/>
                  </a:lnTo>
                  <a:lnTo>
                    <a:pt x="1611661" y="1088039"/>
                  </a:lnTo>
                  <a:lnTo>
                    <a:pt x="1629980" y="1054089"/>
                  </a:lnTo>
                  <a:lnTo>
                    <a:pt x="1648288" y="1158023"/>
                  </a:lnTo>
                  <a:lnTo>
                    <a:pt x="1666608" y="1048497"/>
                  </a:lnTo>
                  <a:lnTo>
                    <a:pt x="1684927" y="1031916"/>
                  </a:lnTo>
                  <a:lnTo>
                    <a:pt x="1703235" y="673500"/>
                  </a:lnTo>
                  <a:lnTo>
                    <a:pt x="1721554" y="649524"/>
                  </a:lnTo>
                  <a:lnTo>
                    <a:pt x="1739862" y="759450"/>
                  </a:lnTo>
                  <a:lnTo>
                    <a:pt x="1758182" y="550944"/>
                  </a:lnTo>
                  <a:lnTo>
                    <a:pt x="1776490" y="551106"/>
                  </a:lnTo>
                  <a:lnTo>
                    <a:pt x="1794809" y="744056"/>
                  </a:lnTo>
                  <a:lnTo>
                    <a:pt x="1813128" y="602588"/>
                  </a:lnTo>
                  <a:lnTo>
                    <a:pt x="1831436" y="510021"/>
                  </a:lnTo>
                  <a:lnTo>
                    <a:pt x="1849756" y="799478"/>
                  </a:lnTo>
                  <a:lnTo>
                    <a:pt x="1868064" y="864183"/>
                  </a:lnTo>
                  <a:lnTo>
                    <a:pt x="1886383" y="512881"/>
                  </a:lnTo>
                  <a:lnTo>
                    <a:pt x="1904691" y="317884"/>
                  </a:lnTo>
                  <a:lnTo>
                    <a:pt x="1923010" y="634336"/>
                  </a:lnTo>
                  <a:lnTo>
                    <a:pt x="1941319" y="562236"/>
                  </a:lnTo>
                  <a:lnTo>
                    <a:pt x="1959638" y="696008"/>
                  </a:lnTo>
                  <a:lnTo>
                    <a:pt x="1977957" y="805458"/>
                  </a:lnTo>
                  <a:lnTo>
                    <a:pt x="1996265" y="867789"/>
                  </a:lnTo>
                  <a:lnTo>
                    <a:pt x="2014584" y="1053430"/>
                  </a:lnTo>
                  <a:lnTo>
                    <a:pt x="2032893" y="1016965"/>
                  </a:lnTo>
                  <a:lnTo>
                    <a:pt x="2051212" y="1022211"/>
                  </a:lnTo>
                  <a:lnTo>
                    <a:pt x="2069520" y="750976"/>
                  </a:lnTo>
                  <a:lnTo>
                    <a:pt x="2087839" y="1215603"/>
                  </a:lnTo>
                  <a:lnTo>
                    <a:pt x="2106159" y="1179753"/>
                  </a:lnTo>
                  <a:lnTo>
                    <a:pt x="2124467" y="1424476"/>
                  </a:lnTo>
                  <a:lnTo>
                    <a:pt x="2142786" y="1171365"/>
                  </a:lnTo>
                  <a:lnTo>
                    <a:pt x="2161095" y="1312575"/>
                  </a:lnTo>
                  <a:lnTo>
                    <a:pt x="2179414" y="1199929"/>
                  </a:lnTo>
                  <a:lnTo>
                    <a:pt x="2197722" y="1413357"/>
                  </a:lnTo>
                  <a:lnTo>
                    <a:pt x="2216041" y="1303809"/>
                  </a:lnTo>
                  <a:lnTo>
                    <a:pt x="2234349" y="1093847"/>
                  </a:lnTo>
                  <a:lnTo>
                    <a:pt x="2252668" y="1265358"/>
                  </a:lnTo>
                  <a:lnTo>
                    <a:pt x="2270988" y="1272612"/>
                  </a:lnTo>
                  <a:lnTo>
                    <a:pt x="2289296" y="1404829"/>
                  </a:lnTo>
                  <a:lnTo>
                    <a:pt x="2307615" y="1366215"/>
                  </a:lnTo>
                  <a:lnTo>
                    <a:pt x="2325923" y="1221184"/>
                  </a:lnTo>
                  <a:lnTo>
                    <a:pt x="2344242" y="1255556"/>
                  </a:lnTo>
                  <a:lnTo>
                    <a:pt x="2362551" y="1234149"/>
                  </a:lnTo>
                  <a:lnTo>
                    <a:pt x="2380870" y="1305655"/>
                  </a:lnTo>
                  <a:lnTo>
                    <a:pt x="2399189" y="1270237"/>
                  </a:lnTo>
                  <a:lnTo>
                    <a:pt x="2417497" y="1647295"/>
                  </a:lnTo>
                  <a:lnTo>
                    <a:pt x="2435816" y="1507856"/>
                  </a:lnTo>
                  <a:lnTo>
                    <a:pt x="2454125" y="1538676"/>
                  </a:lnTo>
                  <a:lnTo>
                    <a:pt x="2472444" y="1677262"/>
                  </a:lnTo>
                  <a:lnTo>
                    <a:pt x="2490752" y="1535319"/>
                  </a:lnTo>
                  <a:lnTo>
                    <a:pt x="2509071" y="1413886"/>
                  </a:lnTo>
                  <a:lnTo>
                    <a:pt x="2527390" y="1271673"/>
                  </a:lnTo>
                  <a:lnTo>
                    <a:pt x="2545699" y="1393181"/>
                  </a:lnTo>
                  <a:lnTo>
                    <a:pt x="2564018" y="1397067"/>
                  </a:lnTo>
                  <a:lnTo>
                    <a:pt x="2582326" y="1477479"/>
                  </a:lnTo>
                  <a:lnTo>
                    <a:pt x="2600645" y="1687788"/>
                  </a:lnTo>
                  <a:lnTo>
                    <a:pt x="2618953" y="1799451"/>
                  </a:lnTo>
                  <a:lnTo>
                    <a:pt x="2637273" y="1997464"/>
                  </a:lnTo>
                  <a:lnTo>
                    <a:pt x="2655581" y="2078200"/>
                  </a:lnTo>
                  <a:lnTo>
                    <a:pt x="2673900" y="2024397"/>
                  </a:lnTo>
                  <a:lnTo>
                    <a:pt x="2692219" y="1714149"/>
                  </a:lnTo>
                  <a:lnTo>
                    <a:pt x="2710527" y="1958040"/>
                  </a:lnTo>
                  <a:lnTo>
                    <a:pt x="2728847" y="1985859"/>
                  </a:lnTo>
                  <a:lnTo>
                    <a:pt x="2747155" y="1728344"/>
                  </a:lnTo>
                  <a:lnTo>
                    <a:pt x="2765474" y="1719644"/>
                  </a:lnTo>
                  <a:lnTo>
                    <a:pt x="2783782" y="2115852"/>
                  </a:lnTo>
                  <a:lnTo>
                    <a:pt x="2802101" y="1837007"/>
                  </a:lnTo>
                  <a:lnTo>
                    <a:pt x="2820421" y="2149608"/>
                  </a:lnTo>
                  <a:lnTo>
                    <a:pt x="2838729" y="2104917"/>
                  </a:lnTo>
                  <a:lnTo>
                    <a:pt x="2857048" y="2225217"/>
                  </a:lnTo>
                  <a:lnTo>
                    <a:pt x="2875356" y="2118508"/>
                  </a:lnTo>
                  <a:lnTo>
                    <a:pt x="2893675" y="1862580"/>
                  </a:lnTo>
                  <a:lnTo>
                    <a:pt x="2911984" y="1777116"/>
                  </a:lnTo>
                  <a:lnTo>
                    <a:pt x="2930303" y="2047606"/>
                  </a:lnTo>
                  <a:lnTo>
                    <a:pt x="2948611" y="2014023"/>
                  </a:lnTo>
                  <a:lnTo>
                    <a:pt x="2966930" y="1727653"/>
                  </a:lnTo>
                  <a:lnTo>
                    <a:pt x="2985249" y="1914925"/>
                  </a:lnTo>
                  <a:lnTo>
                    <a:pt x="3003558" y="1947882"/>
                  </a:lnTo>
                  <a:lnTo>
                    <a:pt x="3021877" y="2720340"/>
                  </a:lnTo>
                  <a:lnTo>
                    <a:pt x="3040185" y="2303448"/>
                  </a:lnTo>
                  <a:lnTo>
                    <a:pt x="3058504" y="1972948"/>
                  </a:lnTo>
                  <a:lnTo>
                    <a:pt x="3076812" y="1842577"/>
                  </a:lnTo>
                  <a:lnTo>
                    <a:pt x="3095132" y="1758246"/>
                  </a:lnTo>
                  <a:lnTo>
                    <a:pt x="3113451" y="1942668"/>
                  </a:lnTo>
                  <a:lnTo>
                    <a:pt x="3131759" y="1817695"/>
                  </a:lnTo>
                  <a:lnTo>
                    <a:pt x="3150078" y="1473787"/>
                  </a:lnTo>
                  <a:lnTo>
                    <a:pt x="3168386" y="1543620"/>
                  </a:lnTo>
                  <a:lnTo>
                    <a:pt x="3186706" y="1839511"/>
                  </a:lnTo>
                  <a:lnTo>
                    <a:pt x="3205014" y="1752460"/>
                  </a:lnTo>
                  <a:lnTo>
                    <a:pt x="3223333" y="1462625"/>
                  </a:lnTo>
                  <a:lnTo>
                    <a:pt x="3241652" y="1867773"/>
                  </a:lnTo>
                  <a:lnTo>
                    <a:pt x="3259960" y="1821969"/>
                  </a:lnTo>
                  <a:lnTo>
                    <a:pt x="3278280" y="2005452"/>
                  </a:lnTo>
                  <a:lnTo>
                    <a:pt x="3296588" y="1613701"/>
                  </a:lnTo>
                  <a:lnTo>
                    <a:pt x="3314907" y="1678428"/>
                  </a:lnTo>
                  <a:lnTo>
                    <a:pt x="3333215" y="1600607"/>
                  </a:lnTo>
                  <a:lnTo>
                    <a:pt x="3351534" y="1771578"/>
                  </a:lnTo>
                  <a:lnTo>
                    <a:pt x="3369843" y="2012706"/>
                  </a:lnTo>
                  <a:lnTo>
                    <a:pt x="3388162" y="2208873"/>
                  </a:lnTo>
                  <a:lnTo>
                    <a:pt x="3406481" y="2281545"/>
                  </a:lnTo>
                  <a:lnTo>
                    <a:pt x="3424789" y="2156409"/>
                  </a:lnTo>
                  <a:lnTo>
                    <a:pt x="3443108" y="1571957"/>
                  </a:lnTo>
                  <a:lnTo>
                    <a:pt x="3461417" y="1773888"/>
                  </a:lnTo>
                  <a:lnTo>
                    <a:pt x="3479736" y="1546351"/>
                  </a:lnTo>
                  <a:lnTo>
                    <a:pt x="3498044" y="1547625"/>
                  </a:lnTo>
                  <a:lnTo>
                    <a:pt x="3516363" y="1481441"/>
                  </a:lnTo>
                  <a:lnTo>
                    <a:pt x="3534683" y="1239687"/>
                  </a:lnTo>
                  <a:lnTo>
                    <a:pt x="3552991" y="1569496"/>
                  </a:lnTo>
                  <a:lnTo>
                    <a:pt x="3571310" y="1667914"/>
                  </a:lnTo>
                  <a:lnTo>
                    <a:pt x="3589618" y="1596915"/>
                  </a:lnTo>
                  <a:lnTo>
                    <a:pt x="3607937" y="1587156"/>
                  </a:lnTo>
                  <a:lnTo>
                    <a:pt x="3626246" y="1962347"/>
                  </a:lnTo>
                  <a:lnTo>
                    <a:pt x="3644565" y="2199071"/>
                  </a:lnTo>
                  <a:lnTo>
                    <a:pt x="3662873" y="2257181"/>
                  </a:lnTo>
                  <a:lnTo>
                    <a:pt x="3681192" y="1978141"/>
                  </a:lnTo>
                  <a:lnTo>
                    <a:pt x="3699511" y="1917613"/>
                  </a:lnTo>
                  <a:lnTo>
                    <a:pt x="3717820" y="1742130"/>
                  </a:lnTo>
                  <a:lnTo>
                    <a:pt x="3736139" y="1746793"/>
                  </a:lnTo>
                  <a:lnTo>
                    <a:pt x="3754447" y="1706063"/>
                  </a:lnTo>
                  <a:lnTo>
                    <a:pt x="3772766" y="1864221"/>
                  </a:lnTo>
                  <a:lnTo>
                    <a:pt x="3791075" y="1681516"/>
                  </a:lnTo>
                  <a:lnTo>
                    <a:pt x="3809394" y="1582104"/>
                  </a:lnTo>
                  <a:lnTo>
                    <a:pt x="3827713" y="1680069"/>
                  </a:lnTo>
                  <a:lnTo>
                    <a:pt x="3846021" y="1411155"/>
                  </a:lnTo>
                  <a:lnTo>
                    <a:pt x="3864340" y="1519396"/>
                  </a:lnTo>
                  <a:lnTo>
                    <a:pt x="3882649" y="1597207"/>
                  </a:lnTo>
                  <a:lnTo>
                    <a:pt x="3900968" y="2254482"/>
                  </a:lnTo>
                  <a:lnTo>
                    <a:pt x="3919276" y="1709971"/>
                  </a:lnTo>
                  <a:lnTo>
                    <a:pt x="3937595" y="1837644"/>
                  </a:lnTo>
                  <a:lnTo>
                    <a:pt x="3955914" y="1938998"/>
                  </a:lnTo>
                  <a:lnTo>
                    <a:pt x="3974223" y="1977568"/>
                  </a:lnTo>
                  <a:lnTo>
                    <a:pt x="3992542" y="2054278"/>
                  </a:lnTo>
                  <a:lnTo>
                    <a:pt x="4010850" y="2592959"/>
                  </a:lnTo>
                  <a:lnTo>
                    <a:pt x="4029169" y="2324617"/>
                  </a:lnTo>
                  <a:lnTo>
                    <a:pt x="4047477" y="2451242"/>
                  </a:lnTo>
                  <a:lnTo>
                    <a:pt x="4065797" y="2131052"/>
                  </a:lnTo>
                  <a:lnTo>
                    <a:pt x="4084105" y="2077940"/>
                  </a:lnTo>
                  <a:lnTo>
                    <a:pt x="4102424" y="2189388"/>
                  </a:lnTo>
                  <a:lnTo>
                    <a:pt x="4120743" y="2447173"/>
                  </a:lnTo>
                  <a:lnTo>
                    <a:pt x="4139051" y="2345408"/>
                  </a:lnTo>
                  <a:lnTo>
                    <a:pt x="4157371" y="2435978"/>
                  </a:lnTo>
                  <a:lnTo>
                    <a:pt x="4175679" y="2275856"/>
                  </a:lnTo>
                  <a:lnTo>
                    <a:pt x="4193998" y="1943877"/>
                  </a:lnTo>
                  <a:lnTo>
                    <a:pt x="4212306" y="1840051"/>
                  </a:lnTo>
                  <a:lnTo>
                    <a:pt x="4230625" y="1434235"/>
                  </a:lnTo>
                  <a:lnTo>
                    <a:pt x="4248945" y="1385214"/>
                  </a:lnTo>
                  <a:lnTo>
                    <a:pt x="4267253" y="1508234"/>
                  </a:lnTo>
                  <a:lnTo>
                    <a:pt x="4303881" y="1124008"/>
                  </a:lnTo>
                  <a:lnTo>
                    <a:pt x="4322199" y="591026"/>
                  </a:lnTo>
                  <a:lnTo>
                    <a:pt x="4340508" y="382430"/>
                  </a:lnTo>
                  <a:lnTo>
                    <a:pt x="4358827" y="399886"/>
                  </a:lnTo>
                  <a:lnTo>
                    <a:pt x="4377146" y="371526"/>
                  </a:lnTo>
                  <a:lnTo>
                    <a:pt x="4395454" y="475090"/>
                  </a:lnTo>
                  <a:lnTo>
                    <a:pt x="4413774" y="760335"/>
                  </a:lnTo>
                  <a:lnTo>
                    <a:pt x="4432082" y="682838"/>
                  </a:lnTo>
                  <a:lnTo>
                    <a:pt x="4450401" y="596132"/>
                  </a:lnTo>
                  <a:lnTo>
                    <a:pt x="4468709" y="605956"/>
                  </a:lnTo>
                  <a:lnTo>
                    <a:pt x="4487028" y="778859"/>
                  </a:lnTo>
                  <a:lnTo>
                    <a:pt x="4505337" y="831485"/>
                  </a:lnTo>
                  <a:lnTo>
                    <a:pt x="4523656" y="950133"/>
                  </a:lnTo>
                  <a:lnTo>
                    <a:pt x="4541975" y="1259604"/>
                  </a:lnTo>
                  <a:lnTo>
                    <a:pt x="4560283" y="1251821"/>
                  </a:lnTo>
                  <a:lnTo>
                    <a:pt x="4578602" y="1394034"/>
                  </a:lnTo>
                  <a:lnTo>
                    <a:pt x="4596911" y="1495064"/>
                  </a:lnTo>
                  <a:lnTo>
                    <a:pt x="4615230" y="1217601"/>
                  </a:lnTo>
                  <a:lnTo>
                    <a:pt x="4633538" y="1445850"/>
                  </a:lnTo>
                  <a:lnTo>
                    <a:pt x="4651857" y="1720939"/>
                  </a:lnTo>
                  <a:lnTo>
                    <a:pt x="4670176" y="1842868"/>
                  </a:lnTo>
                  <a:lnTo>
                    <a:pt x="4688485" y="1807709"/>
                  </a:lnTo>
                  <a:lnTo>
                    <a:pt x="4706804" y="1598610"/>
                  </a:lnTo>
                  <a:lnTo>
                    <a:pt x="4725112" y="2005420"/>
                  </a:lnTo>
                  <a:lnTo>
                    <a:pt x="4743431" y="2242953"/>
                  </a:lnTo>
                  <a:lnTo>
                    <a:pt x="4761739" y="1979199"/>
                  </a:lnTo>
                  <a:lnTo>
                    <a:pt x="4780059" y="2123247"/>
                  </a:lnTo>
                  <a:lnTo>
                    <a:pt x="4798367" y="2042036"/>
                  </a:lnTo>
                  <a:lnTo>
                    <a:pt x="4816686" y="1775680"/>
                  </a:lnTo>
                  <a:lnTo>
                    <a:pt x="4835005" y="2018460"/>
                  </a:lnTo>
                  <a:lnTo>
                    <a:pt x="4853314" y="1951822"/>
                  </a:lnTo>
                  <a:lnTo>
                    <a:pt x="4871633" y="1947137"/>
                  </a:lnTo>
                  <a:lnTo>
                    <a:pt x="4889941" y="1541310"/>
                  </a:lnTo>
                  <a:lnTo>
                    <a:pt x="4908260" y="1658771"/>
                  </a:lnTo>
                  <a:lnTo>
                    <a:pt x="4926569" y="1396636"/>
                  </a:lnTo>
                  <a:lnTo>
                    <a:pt x="4944887" y="1390256"/>
                  </a:lnTo>
                  <a:lnTo>
                    <a:pt x="4963207" y="1406006"/>
                  </a:lnTo>
                  <a:lnTo>
                    <a:pt x="4981515" y="1372455"/>
                  </a:lnTo>
                  <a:lnTo>
                    <a:pt x="4999834" y="1452187"/>
                  </a:lnTo>
                  <a:lnTo>
                    <a:pt x="5018142" y="1693973"/>
                  </a:lnTo>
                  <a:lnTo>
                    <a:pt x="5036462" y="1552483"/>
                  </a:lnTo>
                  <a:lnTo>
                    <a:pt x="5054770" y="1319624"/>
                  </a:lnTo>
                  <a:lnTo>
                    <a:pt x="5073089" y="1623514"/>
                  </a:lnTo>
                  <a:lnTo>
                    <a:pt x="5091397" y="1553595"/>
                  </a:lnTo>
                  <a:lnTo>
                    <a:pt x="5109717" y="1716481"/>
                  </a:lnTo>
                  <a:lnTo>
                    <a:pt x="5128035" y="1396290"/>
                  </a:lnTo>
                  <a:lnTo>
                    <a:pt x="5146344" y="1717593"/>
                  </a:lnTo>
                  <a:lnTo>
                    <a:pt x="5164663" y="1595825"/>
                  </a:lnTo>
                  <a:lnTo>
                    <a:pt x="5182972" y="1191023"/>
                  </a:lnTo>
                  <a:lnTo>
                    <a:pt x="5201290" y="1577884"/>
                  </a:lnTo>
                  <a:lnTo>
                    <a:pt x="5219598" y="1528237"/>
                  </a:lnTo>
                  <a:lnTo>
                    <a:pt x="5237918" y="1086355"/>
                  </a:lnTo>
                  <a:lnTo>
                    <a:pt x="5256237" y="805922"/>
                  </a:lnTo>
                  <a:lnTo>
                    <a:pt x="5274545" y="474136"/>
                  </a:lnTo>
                  <a:lnTo>
                    <a:pt x="5292865" y="428423"/>
                  </a:lnTo>
                  <a:lnTo>
                    <a:pt x="5311173" y="0"/>
                  </a:lnTo>
                  <a:lnTo>
                    <a:pt x="5329492" y="356673"/>
                  </a:lnTo>
                  <a:lnTo>
                    <a:pt x="5347800" y="346687"/>
                  </a:lnTo>
                  <a:lnTo>
                    <a:pt x="5366119" y="798290"/>
                  </a:lnTo>
                  <a:lnTo>
                    <a:pt x="5384438" y="290622"/>
                  </a:lnTo>
                  <a:lnTo>
                    <a:pt x="5402746" y="514393"/>
                  </a:lnTo>
                  <a:lnTo>
                    <a:pt x="5421066" y="448892"/>
                  </a:lnTo>
                  <a:lnTo>
                    <a:pt x="5439374" y="436516"/>
                  </a:lnTo>
                  <a:lnTo>
                    <a:pt x="5457693" y="574251"/>
                  </a:lnTo>
                  <a:lnTo>
                    <a:pt x="5476001" y="546972"/>
                  </a:lnTo>
                  <a:lnTo>
                    <a:pt x="5476001" y="546972"/>
                  </a:lnTo>
                </a:path>
              </a:pathLst>
            </a:custGeom>
            <a:noFill/>
            <a:ln w="21590" cap="sq">
              <a:solidFill>
                <a:schemeClr val="tx1"/>
              </a:solidFill>
              <a:prstDash val="solid"/>
              <a:round/>
            </a:ln>
          </p:spPr>
          <p:txBody>
            <a:bodyPr rtlCol="0" anchor="ctr"/>
            <a:lstStyle/>
            <a:p>
              <a:endParaRPr lang="zh-CN" altLang="en-US"/>
            </a:p>
          </p:txBody>
        </p:sp>
        <p:sp>
          <p:nvSpPr>
            <p:cNvPr id="55" name="任意形状 54">
              <a:extLst>
                <a:ext uri="{FF2B5EF4-FFF2-40B4-BE49-F238E27FC236}">
                  <a16:creationId xmlns:a16="http://schemas.microsoft.com/office/drawing/2014/main" id="{EB3AFBD4-B63F-C8E7-9533-1D109760D754}"/>
                </a:ext>
              </a:extLst>
            </p:cNvPr>
            <p:cNvSpPr/>
            <p:nvPr/>
          </p:nvSpPr>
          <p:spPr>
            <a:xfrm>
              <a:off x="5181970" y="3085948"/>
              <a:ext cx="1314438" cy="242330"/>
            </a:xfrm>
            <a:custGeom>
              <a:avLst/>
              <a:gdLst>
                <a:gd name="connsiteX0" fmla="*/ 0 w 5476001"/>
                <a:gd name="connsiteY0" fmla="*/ 734891 h 2720339"/>
                <a:gd name="connsiteX1" fmla="*/ 18308 w 5476001"/>
                <a:gd name="connsiteY1" fmla="*/ 910116 h 2720339"/>
                <a:gd name="connsiteX2" fmla="*/ 36627 w 5476001"/>
                <a:gd name="connsiteY2" fmla="*/ 957085 h 2720339"/>
                <a:gd name="connsiteX3" fmla="*/ 54936 w 5476001"/>
                <a:gd name="connsiteY3" fmla="*/ 1173989 h 2720339"/>
                <a:gd name="connsiteX4" fmla="*/ 73255 w 5476001"/>
                <a:gd name="connsiteY4" fmla="*/ 1420903 h 2720339"/>
                <a:gd name="connsiteX5" fmla="*/ 91563 w 5476001"/>
                <a:gd name="connsiteY5" fmla="*/ 1513913 h 2720339"/>
                <a:gd name="connsiteX6" fmla="*/ 109882 w 5476001"/>
                <a:gd name="connsiteY6" fmla="*/ 1769106 h 2720339"/>
                <a:gd name="connsiteX7" fmla="*/ 128201 w 5476001"/>
                <a:gd name="connsiteY7" fmla="*/ 1969613 h 2720339"/>
                <a:gd name="connsiteX8" fmla="*/ 146510 w 5476001"/>
                <a:gd name="connsiteY8" fmla="*/ 1967713 h 2720339"/>
                <a:gd name="connsiteX9" fmla="*/ 164829 w 5476001"/>
                <a:gd name="connsiteY9" fmla="*/ 1853977 h 2720339"/>
                <a:gd name="connsiteX10" fmla="*/ 183137 w 5476001"/>
                <a:gd name="connsiteY10" fmla="*/ 1607311 h 2720339"/>
                <a:gd name="connsiteX11" fmla="*/ 201456 w 5476001"/>
                <a:gd name="connsiteY11" fmla="*/ 1571374 h 2720339"/>
                <a:gd name="connsiteX12" fmla="*/ 219765 w 5476001"/>
                <a:gd name="connsiteY12" fmla="*/ 1599614 h 2720339"/>
                <a:gd name="connsiteX13" fmla="*/ 238084 w 5476001"/>
                <a:gd name="connsiteY13" fmla="*/ 1768383 h 2720339"/>
                <a:gd name="connsiteX14" fmla="*/ 256403 w 5476001"/>
                <a:gd name="connsiteY14" fmla="*/ 1848935 h 2720339"/>
                <a:gd name="connsiteX15" fmla="*/ 274711 w 5476001"/>
                <a:gd name="connsiteY15" fmla="*/ 2110034 h 2720339"/>
                <a:gd name="connsiteX16" fmla="*/ 293030 w 5476001"/>
                <a:gd name="connsiteY16" fmla="*/ 2304268 h 2720339"/>
                <a:gd name="connsiteX17" fmla="*/ 311339 w 5476001"/>
                <a:gd name="connsiteY17" fmla="*/ 2462901 h 2720339"/>
                <a:gd name="connsiteX18" fmla="*/ 329658 w 5476001"/>
                <a:gd name="connsiteY18" fmla="*/ 2720340 h 2720339"/>
                <a:gd name="connsiteX19" fmla="*/ 347966 w 5476001"/>
                <a:gd name="connsiteY19" fmla="*/ 2614268 h 2720339"/>
                <a:gd name="connsiteX20" fmla="*/ 366285 w 5476001"/>
                <a:gd name="connsiteY20" fmla="*/ 2349780 h 2720339"/>
                <a:gd name="connsiteX21" fmla="*/ 384593 w 5476001"/>
                <a:gd name="connsiteY21" fmla="*/ 2458615 h 2720339"/>
                <a:gd name="connsiteX22" fmla="*/ 402913 w 5476001"/>
                <a:gd name="connsiteY22" fmla="*/ 2172138 h 2720339"/>
                <a:gd name="connsiteX23" fmla="*/ 421232 w 5476001"/>
                <a:gd name="connsiteY23" fmla="*/ 1994527 h 2720339"/>
                <a:gd name="connsiteX24" fmla="*/ 439540 w 5476001"/>
                <a:gd name="connsiteY24" fmla="*/ 1879334 h 2720339"/>
                <a:gd name="connsiteX25" fmla="*/ 457859 w 5476001"/>
                <a:gd name="connsiteY25" fmla="*/ 1702177 h 2720339"/>
                <a:gd name="connsiteX26" fmla="*/ 476167 w 5476001"/>
                <a:gd name="connsiteY26" fmla="*/ 1864232 h 2720339"/>
                <a:gd name="connsiteX27" fmla="*/ 494487 w 5476001"/>
                <a:gd name="connsiteY27" fmla="*/ 1985600 h 2720339"/>
                <a:gd name="connsiteX28" fmla="*/ 512795 w 5476001"/>
                <a:gd name="connsiteY28" fmla="*/ 2133254 h 2720339"/>
                <a:gd name="connsiteX29" fmla="*/ 531114 w 5476001"/>
                <a:gd name="connsiteY29" fmla="*/ 1970314 h 2720339"/>
                <a:gd name="connsiteX30" fmla="*/ 549433 w 5476001"/>
                <a:gd name="connsiteY30" fmla="*/ 1944169 h 2720339"/>
                <a:gd name="connsiteX31" fmla="*/ 567741 w 5476001"/>
                <a:gd name="connsiteY31" fmla="*/ 1863616 h 2720339"/>
                <a:gd name="connsiteX32" fmla="*/ 586061 w 5476001"/>
                <a:gd name="connsiteY32" fmla="*/ 1835625 h 2720339"/>
                <a:gd name="connsiteX33" fmla="*/ 604369 w 5476001"/>
                <a:gd name="connsiteY33" fmla="*/ 1686341 h 2720339"/>
                <a:gd name="connsiteX34" fmla="*/ 622688 w 5476001"/>
                <a:gd name="connsiteY34" fmla="*/ 1565998 h 2720339"/>
                <a:gd name="connsiteX35" fmla="*/ 640996 w 5476001"/>
                <a:gd name="connsiteY35" fmla="*/ 1659472 h 2720339"/>
                <a:gd name="connsiteX36" fmla="*/ 659315 w 5476001"/>
                <a:gd name="connsiteY36" fmla="*/ 1661610 h 2720339"/>
                <a:gd name="connsiteX37" fmla="*/ 677635 w 5476001"/>
                <a:gd name="connsiteY37" fmla="*/ 1583745 h 2720339"/>
                <a:gd name="connsiteX38" fmla="*/ 714262 w 5476001"/>
                <a:gd name="connsiteY38" fmla="*/ 1320002 h 2720339"/>
                <a:gd name="connsiteX39" fmla="*/ 732570 w 5476001"/>
                <a:gd name="connsiteY39" fmla="*/ 1289312 h 2720339"/>
                <a:gd name="connsiteX40" fmla="*/ 769198 w 5476001"/>
                <a:gd name="connsiteY40" fmla="*/ 1418549 h 2720339"/>
                <a:gd name="connsiteX41" fmla="*/ 787517 w 5476001"/>
                <a:gd name="connsiteY41" fmla="*/ 1284033 h 2720339"/>
                <a:gd name="connsiteX42" fmla="*/ 805825 w 5476001"/>
                <a:gd name="connsiteY42" fmla="*/ 1460628 h 2720339"/>
                <a:gd name="connsiteX43" fmla="*/ 824144 w 5476001"/>
                <a:gd name="connsiteY43" fmla="*/ 1378997 h 2720339"/>
                <a:gd name="connsiteX44" fmla="*/ 842464 w 5476001"/>
                <a:gd name="connsiteY44" fmla="*/ 1875275 h 2720339"/>
                <a:gd name="connsiteX45" fmla="*/ 860772 w 5476001"/>
                <a:gd name="connsiteY45" fmla="*/ 1549299 h 2720339"/>
                <a:gd name="connsiteX46" fmla="*/ 879091 w 5476001"/>
                <a:gd name="connsiteY46" fmla="*/ 1539464 h 2720339"/>
                <a:gd name="connsiteX47" fmla="*/ 897399 w 5476001"/>
                <a:gd name="connsiteY47" fmla="*/ 1519083 h 2720339"/>
                <a:gd name="connsiteX48" fmla="*/ 915718 w 5476001"/>
                <a:gd name="connsiteY48" fmla="*/ 1592349 h 2720339"/>
                <a:gd name="connsiteX49" fmla="*/ 934027 w 5476001"/>
                <a:gd name="connsiteY49" fmla="*/ 1754447 h 2720339"/>
                <a:gd name="connsiteX50" fmla="*/ 952346 w 5476001"/>
                <a:gd name="connsiteY50" fmla="*/ 1544430 h 2720339"/>
                <a:gd name="connsiteX51" fmla="*/ 970665 w 5476001"/>
                <a:gd name="connsiteY51" fmla="*/ 1795684 h 2720339"/>
                <a:gd name="connsiteX52" fmla="*/ 988973 w 5476001"/>
                <a:gd name="connsiteY52" fmla="*/ 1748963 h 2720339"/>
                <a:gd name="connsiteX53" fmla="*/ 1007292 w 5476001"/>
                <a:gd name="connsiteY53" fmla="*/ 1719276 h 2720339"/>
                <a:gd name="connsiteX54" fmla="*/ 1025601 w 5476001"/>
                <a:gd name="connsiteY54" fmla="*/ 1657227 h 2720339"/>
                <a:gd name="connsiteX55" fmla="*/ 1043920 w 5476001"/>
                <a:gd name="connsiteY55" fmla="*/ 1556844 h 2720339"/>
                <a:gd name="connsiteX56" fmla="*/ 1062228 w 5476001"/>
                <a:gd name="connsiteY56" fmla="*/ 1337166 h 2720339"/>
                <a:gd name="connsiteX57" fmla="*/ 1098866 w 5476001"/>
                <a:gd name="connsiteY57" fmla="*/ 723762 h 2720339"/>
                <a:gd name="connsiteX58" fmla="*/ 1117175 w 5476001"/>
                <a:gd name="connsiteY58" fmla="*/ 697033 h 2720339"/>
                <a:gd name="connsiteX59" fmla="*/ 1153802 w 5476001"/>
                <a:gd name="connsiteY59" fmla="*/ 1144626 h 2720339"/>
                <a:gd name="connsiteX60" fmla="*/ 1172121 w 5476001"/>
                <a:gd name="connsiteY60" fmla="*/ 1032488 h 2720339"/>
                <a:gd name="connsiteX61" fmla="*/ 1190429 w 5476001"/>
                <a:gd name="connsiteY61" fmla="*/ 1097884 h 2720339"/>
                <a:gd name="connsiteX62" fmla="*/ 1208749 w 5476001"/>
                <a:gd name="connsiteY62" fmla="*/ 1118934 h 2720339"/>
                <a:gd name="connsiteX63" fmla="*/ 1227057 w 5476001"/>
                <a:gd name="connsiteY63" fmla="*/ 1192761 h 2720339"/>
                <a:gd name="connsiteX64" fmla="*/ 1245376 w 5476001"/>
                <a:gd name="connsiteY64" fmla="*/ 1440507 h 2720339"/>
                <a:gd name="connsiteX65" fmla="*/ 1263695 w 5476001"/>
                <a:gd name="connsiteY65" fmla="*/ 1351178 h 2720339"/>
                <a:gd name="connsiteX66" fmla="*/ 1282003 w 5476001"/>
                <a:gd name="connsiteY66" fmla="*/ 1238359 h 2720339"/>
                <a:gd name="connsiteX67" fmla="*/ 1300323 w 5476001"/>
                <a:gd name="connsiteY67" fmla="*/ 1267182 h 2720339"/>
                <a:gd name="connsiteX68" fmla="*/ 1318631 w 5476001"/>
                <a:gd name="connsiteY68" fmla="*/ 1456937 h 2720339"/>
                <a:gd name="connsiteX69" fmla="*/ 1336950 w 5476001"/>
                <a:gd name="connsiteY69" fmla="*/ 1414318 h 2720339"/>
                <a:gd name="connsiteX70" fmla="*/ 1355258 w 5476001"/>
                <a:gd name="connsiteY70" fmla="*/ 1506647 h 2720339"/>
                <a:gd name="connsiteX71" fmla="*/ 1373577 w 5476001"/>
                <a:gd name="connsiteY71" fmla="*/ 1515186 h 2720339"/>
                <a:gd name="connsiteX72" fmla="*/ 1391897 w 5476001"/>
                <a:gd name="connsiteY72" fmla="*/ 1669512 h 2720339"/>
                <a:gd name="connsiteX73" fmla="*/ 1410205 w 5476001"/>
                <a:gd name="connsiteY73" fmla="*/ 1616012 h 2720339"/>
                <a:gd name="connsiteX74" fmla="*/ 1428524 w 5476001"/>
                <a:gd name="connsiteY74" fmla="*/ 1668087 h 2720339"/>
                <a:gd name="connsiteX75" fmla="*/ 1446832 w 5476001"/>
                <a:gd name="connsiteY75" fmla="*/ 1562382 h 2720339"/>
                <a:gd name="connsiteX76" fmla="*/ 1465152 w 5476001"/>
                <a:gd name="connsiteY76" fmla="*/ 1701098 h 2720339"/>
                <a:gd name="connsiteX77" fmla="*/ 1483460 w 5476001"/>
                <a:gd name="connsiteY77" fmla="*/ 1705092 h 2720339"/>
                <a:gd name="connsiteX78" fmla="*/ 1501779 w 5476001"/>
                <a:gd name="connsiteY78" fmla="*/ 1540112 h 2720339"/>
                <a:gd name="connsiteX79" fmla="*/ 1520087 w 5476001"/>
                <a:gd name="connsiteY79" fmla="*/ 1702987 h 2720339"/>
                <a:gd name="connsiteX80" fmla="*/ 1538406 w 5476001"/>
                <a:gd name="connsiteY80" fmla="*/ 1847500 h 2720339"/>
                <a:gd name="connsiteX81" fmla="*/ 1575034 w 5476001"/>
                <a:gd name="connsiteY81" fmla="*/ 1757340 h 2720339"/>
                <a:gd name="connsiteX82" fmla="*/ 1593353 w 5476001"/>
                <a:gd name="connsiteY82" fmla="*/ 1720345 h 2720339"/>
                <a:gd name="connsiteX83" fmla="*/ 1611661 w 5476001"/>
                <a:gd name="connsiteY83" fmla="*/ 1813657 h 2720339"/>
                <a:gd name="connsiteX84" fmla="*/ 1629980 w 5476001"/>
                <a:gd name="connsiteY84" fmla="*/ 1957252 h 2720339"/>
                <a:gd name="connsiteX85" fmla="*/ 1648288 w 5476001"/>
                <a:gd name="connsiteY85" fmla="*/ 2017575 h 2720339"/>
                <a:gd name="connsiteX86" fmla="*/ 1666608 w 5476001"/>
                <a:gd name="connsiteY86" fmla="*/ 1973823 h 2720339"/>
                <a:gd name="connsiteX87" fmla="*/ 1703235 w 5476001"/>
                <a:gd name="connsiteY87" fmla="*/ 2100340 h 2720339"/>
                <a:gd name="connsiteX88" fmla="*/ 1721554 w 5476001"/>
                <a:gd name="connsiteY88" fmla="*/ 2457374 h 2720339"/>
                <a:gd name="connsiteX89" fmla="*/ 1739862 w 5476001"/>
                <a:gd name="connsiteY89" fmla="*/ 2442941 h 2720339"/>
                <a:gd name="connsiteX90" fmla="*/ 1758182 w 5476001"/>
                <a:gd name="connsiteY90" fmla="*/ 2609065 h 2720339"/>
                <a:gd name="connsiteX91" fmla="*/ 1776490 w 5476001"/>
                <a:gd name="connsiteY91" fmla="*/ 2146759 h 2720339"/>
                <a:gd name="connsiteX92" fmla="*/ 1794809 w 5476001"/>
                <a:gd name="connsiteY92" fmla="*/ 1631308 h 2720339"/>
                <a:gd name="connsiteX93" fmla="*/ 1813128 w 5476001"/>
                <a:gd name="connsiteY93" fmla="*/ 1532858 h 2720339"/>
                <a:gd name="connsiteX94" fmla="*/ 1831436 w 5476001"/>
                <a:gd name="connsiteY94" fmla="*/ 1267106 h 2720339"/>
                <a:gd name="connsiteX95" fmla="*/ 1849756 w 5476001"/>
                <a:gd name="connsiteY95" fmla="*/ 1208446 h 2720339"/>
                <a:gd name="connsiteX96" fmla="*/ 1868064 w 5476001"/>
                <a:gd name="connsiteY96" fmla="*/ 926535 h 2720339"/>
                <a:gd name="connsiteX97" fmla="*/ 1886383 w 5476001"/>
                <a:gd name="connsiteY97" fmla="*/ 934696 h 2720339"/>
                <a:gd name="connsiteX98" fmla="*/ 1904691 w 5476001"/>
                <a:gd name="connsiteY98" fmla="*/ 1334608 h 2720339"/>
                <a:gd name="connsiteX99" fmla="*/ 1923010 w 5476001"/>
                <a:gd name="connsiteY99" fmla="*/ 1359080 h 2720339"/>
                <a:gd name="connsiteX100" fmla="*/ 1941319 w 5476001"/>
                <a:gd name="connsiteY100" fmla="*/ 1368353 h 2720339"/>
                <a:gd name="connsiteX101" fmla="*/ 1959638 w 5476001"/>
                <a:gd name="connsiteY101" fmla="*/ 1304068 h 2720339"/>
                <a:gd name="connsiteX102" fmla="*/ 1977957 w 5476001"/>
                <a:gd name="connsiteY102" fmla="*/ 1394865 h 2720339"/>
                <a:gd name="connsiteX103" fmla="*/ 2014584 w 5476001"/>
                <a:gd name="connsiteY103" fmla="*/ 1968393 h 2720339"/>
                <a:gd name="connsiteX104" fmla="*/ 2032893 w 5476001"/>
                <a:gd name="connsiteY104" fmla="*/ 2093755 h 2720339"/>
                <a:gd name="connsiteX105" fmla="*/ 2051212 w 5476001"/>
                <a:gd name="connsiteY105" fmla="*/ 2083241 h 2720339"/>
                <a:gd name="connsiteX106" fmla="*/ 2069520 w 5476001"/>
                <a:gd name="connsiteY106" fmla="*/ 2040352 h 2720339"/>
                <a:gd name="connsiteX107" fmla="*/ 2087839 w 5476001"/>
                <a:gd name="connsiteY107" fmla="*/ 2099854 h 2720339"/>
                <a:gd name="connsiteX108" fmla="*/ 2106159 w 5476001"/>
                <a:gd name="connsiteY108" fmla="*/ 2073752 h 2720339"/>
                <a:gd name="connsiteX109" fmla="*/ 2124467 w 5476001"/>
                <a:gd name="connsiteY109" fmla="*/ 2098850 h 2720339"/>
                <a:gd name="connsiteX110" fmla="*/ 2142786 w 5476001"/>
                <a:gd name="connsiteY110" fmla="*/ 2030054 h 2720339"/>
                <a:gd name="connsiteX111" fmla="*/ 2161095 w 5476001"/>
                <a:gd name="connsiteY111" fmla="*/ 2102661 h 2720339"/>
                <a:gd name="connsiteX112" fmla="*/ 2197722 w 5476001"/>
                <a:gd name="connsiteY112" fmla="*/ 2033282 h 2720339"/>
                <a:gd name="connsiteX113" fmla="*/ 2234349 w 5476001"/>
                <a:gd name="connsiteY113" fmla="*/ 1818385 h 2720339"/>
                <a:gd name="connsiteX114" fmla="*/ 2252668 w 5476001"/>
                <a:gd name="connsiteY114" fmla="*/ 1727977 h 2720339"/>
                <a:gd name="connsiteX115" fmla="*/ 2289296 w 5476001"/>
                <a:gd name="connsiteY115" fmla="*/ 896309 h 2720339"/>
                <a:gd name="connsiteX116" fmla="*/ 2307615 w 5476001"/>
                <a:gd name="connsiteY116" fmla="*/ 655883 h 2720339"/>
                <a:gd name="connsiteX117" fmla="*/ 2325923 w 5476001"/>
                <a:gd name="connsiteY117" fmla="*/ 633526 h 2720339"/>
                <a:gd name="connsiteX118" fmla="*/ 2344242 w 5476001"/>
                <a:gd name="connsiteY118" fmla="*/ 957527 h 2720339"/>
                <a:gd name="connsiteX119" fmla="*/ 2362551 w 5476001"/>
                <a:gd name="connsiteY119" fmla="*/ 1045733 h 2720339"/>
                <a:gd name="connsiteX120" fmla="*/ 2380870 w 5476001"/>
                <a:gd name="connsiteY120" fmla="*/ 1062206 h 2720339"/>
                <a:gd name="connsiteX121" fmla="*/ 2399189 w 5476001"/>
                <a:gd name="connsiteY121" fmla="*/ 1135397 h 2720339"/>
                <a:gd name="connsiteX122" fmla="*/ 2417497 w 5476001"/>
                <a:gd name="connsiteY122" fmla="*/ 1319084 h 2720339"/>
                <a:gd name="connsiteX123" fmla="*/ 2435816 w 5476001"/>
                <a:gd name="connsiteY123" fmla="*/ 1321826 h 2720339"/>
                <a:gd name="connsiteX124" fmla="*/ 2454125 w 5476001"/>
                <a:gd name="connsiteY124" fmla="*/ 1488425 h 2720339"/>
                <a:gd name="connsiteX125" fmla="*/ 2472444 w 5476001"/>
                <a:gd name="connsiteY125" fmla="*/ 1356478 h 2720339"/>
                <a:gd name="connsiteX126" fmla="*/ 2490752 w 5476001"/>
                <a:gd name="connsiteY126" fmla="*/ 1590125 h 2720339"/>
                <a:gd name="connsiteX127" fmla="*/ 2509071 w 5476001"/>
                <a:gd name="connsiteY127" fmla="*/ 2208225 h 2720339"/>
                <a:gd name="connsiteX128" fmla="*/ 2527390 w 5476001"/>
                <a:gd name="connsiteY128" fmla="*/ 2659737 h 2720339"/>
                <a:gd name="connsiteX129" fmla="*/ 2545699 w 5476001"/>
                <a:gd name="connsiteY129" fmla="*/ 2265881 h 2720339"/>
                <a:gd name="connsiteX130" fmla="*/ 2564018 w 5476001"/>
                <a:gd name="connsiteY130" fmla="*/ 2298590 h 2720339"/>
                <a:gd name="connsiteX131" fmla="*/ 2582326 w 5476001"/>
                <a:gd name="connsiteY131" fmla="*/ 2342753 h 2720339"/>
                <a:gd name="connsiteX132" fmla="*/ 2600645 w 5476001"/>
                <a:gd name="connsiteY132" fmla="*/ 2537235 h 2720339"/>
                <a:gd name="connsiteX133" fmla="*/ 2618953 w 5476001"/>
                <a:gd name="connsiteY133" fmla="*/ 2129174 h 2720339"/>
                <a:gd name="connsiteX134" fmla="*/ 2637273 w 5476001"/>
                <a:gd name="connsiteY134" fmla="*/ 1522473 h 2720339"/>
                <a:gd name="connsiteX135" fmla="*/ 2655581 w 5476001"/>
                <a:gd name="connsiteY135" fmla="*/ 1264721 h 2720339"/>
                <a:gd name="connsiteX136" fmla="*/ 2673900 w 5476001"/>
                <a:gd name="connsiteY136" fmla="*/ 921170 h 2720339"/>
                <a:gd name="connsiteX137" fmla="*/ 2692219 w 5476001"/>
                <a:gd name="connsiteY137" fmla="*/ 963098 h 2720339"/>
                <a:gd name="connsiteX138" fmla="*/ 2710527 w 5476001"/>
                <a:gd name="connsiteY138" fmla="*/ 893696 h 2720339"/>
                <a:gd name="connsiteX139" fmla="*/ 2728847 w 5476001"/>
                <a:gd name="connsiteY139" fmla="*/ 779960 h 2720339"/>
                <a:gd name="connsiteX140" fmla="*/ 2747155 w 5476001"/>
                <a:gd name="connsiteY140" fmla="*/ 651165 h 2720339"/>
                <a:gd name="connsiteX141" fmla="*/ 2765474 w 5476001"/>
                <a:gd name="connsiteY141" fmla="*/ 689898 h 2720339"/>
                <a:gd name="connsiteX142" fmla="*/ 2783782 w 5476001"/>
                <a:gd name="connsiteY142" fmla="*/ 754311 h 2720339"/>
                <a:gd name="connsiteX143" fmla="*/ 2802101 w 5476001"/>
                <a:gd name="connsiteY143" fmla="*/ 895510 h 2720339"/>
                <a:gd name="connsiteX144" fmla="*/ 2820421 w 5476001"/>
                <a:gd name="connsiteY144" fmla="*/ 846101 h 2720339"/>
                <a:gd name="connsiteX145" fmla="*/ 2838729 w 5476001"/>
                <a:gd name="connsiteY145" fmla="*/ 1066838 h 2720339"/>
                <a:gd name="connsiteX146" fmla="*/ 2857048 w 5476001"/>
                <a:gd name="connsiteY146" fmla="*/ 1048389 h 2720339"/>
                <a:gd name="connsiteX147" fmla="*/ 2875356 w 5476001"/>
                <a:gd name="connsiteY147" fmla="*/ 1106595 h 2720339"/>
                <a:gd name="connsiteX148" fmla="*/ 2893675 w 5476001"/>
                <a:gd name="connsiteY148" fmla="*/ 1229291 h 2720339"/>
                <a:gd name="connsiteX149" fmla="*/ 2911984 w 5476001"/>
                <a:gd name="connsiteY149" fmla="*/ 1168624 h 2720339"/>
                <a:gd name="connsiteX150" fmla="*/ 2930303 w 5476001"/>
                <a:gd name="connsiteY150" fmla="*/ 1009203 h 2720339"/>
                <a:gd name="connsiteX151" fmla="*/ 2948611 w 5476001"/>
                <a:gd name="connsiteY151" fmla="*/ 1134900 h 2720339"/>
                <a:gd name="connsiteX152" fmla="*/ 2966930 w 5476001"/>
                <a:gd name="connsiteY152" fmla="*/ 1174895 h 2720339"/>
                <a:gd name="connsiteX153" fmla="*/ 2985249 w 5476001"/>
                <a:gd name="connsiteY153" fmla="*/ 1272245 h 2720339"/>
                <a:gd name="connsiteX154" fmla="*/ 3003558 w 5476001"/>
                <a:gd name="connsiteY154" fmla="*/ 1336853 h 2720339"/>
                <a:gd name="connsiteX155" fmla="*/ 3021877 w 5476001"/>
                <a:gd name="connsiteY155" fmla="*/ 1453935 h 2720339"/>
                <a:gd name="connsiteX156" fmla="*/ 3040185 w 5476001"/>
                <a:gd name="connsiteY156" fmla="*/ 1518781 h 2720339"/>
                <a:gd name="connsiteX157" fmla="*/ 3058504 w 5476001"/>
                <a:gd name="connsiteY157" fmla="*/ 1473701 h 2720339"/>
                <a:gd name="connsiteX158" fmla="*/ 3076812 w 5476001"/>
                <a:gd name="connsiteY158" fmla="*/ 1292064 h 2720339"/>
                <a:gd name="connsiteX159" fmla="*/ 3095132 w 5476001"/>
                <a:gd name="connsiteY159" fmla="*/ 1418128 h 2720339"/>
                <a:gd name="connsiteX160" fmla="*/ 3113451 w 5476001"/>
                <a:gd name="connsiteY160" fmla="*/ 1482013 h 2720339"/>
                <a:gd name="connsiteX161" fmla="*/ 3131759 w 5476001"/>
                <a:gd name="connsiteY161" fmla="*/ 1681861 h 2720339"/>
                <a:gd name="connsiteX162" fmla="*/ 3150078 w 5476001"/>
                <a:gd name="connsiteY162" fmla="*/ 1632830 h 2720339"/>
                <a:gd name="connsiteX163" fmla="*/ 3168386 w 5476001"/>
                <a:gd name="connsiteY163" fmla="*/ 1617588 h 2720339"/>
                <a:gd name="connsiteX164" fmla="*/ 3186706 w 5476001"/>
                <a:gd name="connsiteY164" fmla="*/ 1653827 h 2720339"/>
                <a:gd name="connsiteX165" fmla="*/ 3205014 w 5476001"/>
                <a:gd name="connsiteY165" fmla="*/ 1583896 h 2720339"/>
                <a:gd name="connsiteX166" fmla="*/ 3223333 w 5476001"/>
                <a:gd name="connsiteY166" fmla="*/ 1624043 h 2720339"/>
                <a:gd name="connsiteX167" fmla="*/ 3241652 w 5476001"/>
                <a:gd name="connsiteY167" fmla="*/ 1571601 h 2720339"/>
                <a:gd name="connsiteX168" fmla="*/ 3259960 w 5476001"/>
                <a:gd name="connsiteY168" fmla="*/ 1613216 h 2720339"/>
                <a:gd name="connsiteX169" fmla="*/ 3278280 w 5476001"/>
                <a:gd name="connsiteY169" fmla="*/ 1613691 h 2720339"/>
                <a:gd name="connsiteX170" fmla="*/ 3296588 w 5476001"/>
                <a:gd name="connsiteY170" fmla="*/ 1587632 h 2720339"/>
                <a:gd name="connsiteX171" fmla="*/ 3333215 w 5476001"/>
                <a:gd name="connsiteY171" fmla="*/ 1754101 h 2720339"/>
                <a:gd name="connsiteX172" fmla="*/ 3351534 w 5476001"/>
                <a:gd name="connsiteY172" fmla="*/ 1722720 h 2720339"/>
                <a:gd name="connsiteX173" fmla="*/ 3369843 w 5476001"/>
                <a:gd name="connsiteY173" fmla="*/ 1904346 h 2720339"/>
                <a:gd name="connsiteX174" fmla="*/ 3388162 w 5476001"/>
                <a:gd name="connsiteY174" fmla="*/ 1806846 h 2720339"/>
                <a:gd name="connsiteX175" fmla="*/ 3406481 w 5476001"/>
                <a:gd name="connsiteY175" fmla="*/ 1554340 h 2720339"/>
                <a:gd name="connsiteX176" fmla="*/ 3424789 w 5476001"/>
                <a:gd name="connsiteY176" fmla="*/ 1522602 h 2720339"/>
                <a:gd name="connsiteX177" fmla="*/ 3443108 w 5476001"/>
                <a:gd name="connsiteY177" fmla="*/ 1372260 h 2720339"/>
                <a:gd name="connsiteX178" fmla="*/ 3461417 w 5476001"/>
                <a:gd name="connsiteY178" fmla="*/ 1518684 h 2720339"/>
                <a:gd name="connsiteX179" fmla="*/ 3479736 w 5476001"/>
                <a:gd name="connsiteY179" fmla="*/ 1255297 h 2720339"/>
                <a:gd name="connsiteX180" fmla="*/ 3498044 w 5476001"/>
                <a:gd name="connsiteY180" fmla="*/ 1484809 h 2720339"/>
                <a:gd name="connsiteX181" fmla="*/ 3516363 w 5476001"/>
                <a:gd name="connsiteY181" fmla="*/ 1470517 h 2720339"/>
                <a:gd name="connsiteX182" fmla="*/ 3534683 w 5476001"/>
                <a:gd name="connsiteY182" fmla="*/ 1492182 h 2720339"/>
                <a:gd name="connsiteX183" fmla="*/ 3552991 w 5476001"/>
                <a:gd name="connsiteY183" fmla="*/ 1583184 h 2720339"/>
                <a:gd name="connsiteX184" fmla="*/ 3571310 w 5476001"/>
                <a:gd name="connsiteY184" fmla="*/ 1830562 h 2720339"/>
                <a:gd name="connsiteX185" fmla="*/ 3589618 w 5476001"/>
                <a:gd name="connsiteY185" fmla="*/ 1748553 h 2720339"/>
                <a:gd name="connsiteX186" fmla="*/ 3607937 w 5476001"/>
                <a:gd name="connsiteY186" fmla="*/ 1744299 h 2720339"/>
                <a:gd name="connsiteX187" fmla="*/ 3626246 w 5476001"/>
                <a:gd name="connsiteY187" fmla="*/ 1585105 h 2720339"/>
                <a:gd name="connsiteX188" fmla="*/ 3644565 w 5476001"/>
                <a:gd name="connsiteY188" fmla="*/ 1509972 h 2720339"/>
                <a:gd name="connsiteX189" fmla="*/ 3662873 w 5476001"/>
                <a:gd name="connsiteY189" fmla="*/ 1212840 h 2720339"/>
                <a:gd name="connsiteX190" fmla="*/ 3681192 w 5476001"/>
                <a:gd name="connsiteY190" fmla="*/ 1331736 h 2720339"/>
                <a:gd name="connsiteX191" fmla="*/ 3699511 w 5476001"/>
                <a:gd name="connsiteY191" fmla="*/ 1254131 h 2720339"/>
                <a:gd name="connsiteX192" fmla="*/ 3717820 w 5476001"/>
                <a:gd name="connsiteY192" fmla="*/ 1451755 h 2720339"/>
                <a:gd name="connsiteX193" fmla="*/ 3736139 w 5476001"/>
                <a:gd name="connsiteY193" fmla="*/ 1483384 h 2720339"/>
                <a:gd name="connsiteX194" fmla="*/ 3754447 w 5476001"/>
                <a:gd name="connsiteY194" fmla="*/ 1612492 h 2720339"/>
                <a:gd name="connsiteX195" fmla="*/ 3772766 w 5476001"/>
                <a:gd name="connsiteY195" fmla="*/ 1759833 h 2720339"/>
                <a:gd name="connsiteX196" fmla="*/ 3791075 w 5476001"/>
                <a:gd name="connsiteY196" fmla="*/ 1619574 h 2720339"/>
                <a:gd name="connsiteX197" fmla="*/ 3827713 w 5476001"/>
                <a:gd name="connsiteY197" fmla="*/ 1373308 h 2720339"/>
                <a:gd name="connsiteX198" fmla="*/ 3846021 w 5476001"/>
                <a:gd name="connsiteY198" fmla="*/ 1494136 h 2720339"/>
                <a:gd name="connsiteX199" fmla="*/ 3864340 w 5476001"/>
                <a:gd name="connsiteY199" fmla="*/ 1279456 h 2720339"/>
                <a:gd name="connsiteX200" fmla="*/ 3882649 w 5476001"/>
                <a:gd name="connsiteY200" fmla="*/ 1168408 h 2720339"/>
                <a:gd name="connsiteX201" fmla="*/ 3900968 w 5476001"/>
                <a:gd name="connsiteY201" fmla="*/ 1527849 h 2720339"/>
                <a:gd name="connsiteX202" fmla="*/ 3919276 w 5476001"/>
                <a:gd name="connsiteY202" fmla="*/ 1256646 h 2720339"/>
                <a:gd name="connsiteX203" fmla="*/ 3937595 w 5476001"/>
                <a:gd name="connsiteY203" fmla="*/ 1262896 h 2720339"/>
                <a:gd name="connsiteX204" fmla="*/ 3955914 w 5476001"/>
                <a:gd name="connsiteY204" fmla="*/ 1298077 h 2720339"/>
                <a:gd name="connsiteX205" fmla="*/ 3974223 w 5476001"/>
                <a:gd name="connsiteY205" fmla="*/ 1291050 h 2720339"/>
                <a:gd name="connsiteX206" fmla="*/ 3992542 w 5476001"/>
                <a:gd name="connsiteY206" fmla="*/ 1170880 h 2720339"/>
                <a:gd name="connsiteX207" fmla="*/ 4029169 w 5476001"/>
                <a:gd name="connsiteY207" fmla="*/ 905064 h 2720339"/>
                <a:gd name="connsiteX208" fmla="*/ 4047477 w 5476001"/>
                <a:gd name="connsiteY208" fmla="*/ 760594 h 2720339"/>
                <a:gd name="connsiteX209" fmla="*/ 4065797 w 5476001"/>
                <a:gd name="connsiteY209" fmla="*/ 646804 h 2720339"/>
                <a:gd name="connsiteX210" fmla="*/ 4084105 w 5476001"/>
                <a:gd name="connsiteY210" fmla="*/ 494281 h 2720339"/>
                <a:gd name="connsiteX211" fmla="*/ 4102424 w 5476001"/>
                <a:gd name="connsiteY211" fmla="*/ 688235 h 2720339"/>
                <a:gd name="connsiteX212" fmla="*/ 4120743 w 5476001"/>
                <a:gd name="connsiteY212" fmla="*/ 454174 h 2720339"/>
                <a:gd name="connsiteX213" fmla="*/ 4139051 w 5476001"/>
                <a:gd name="connsiteY213" fmla="*/ 429937 h 2720339"/>
                <a:gd name="connsiteX214" fmla="*/ 4157371 w 5476001"/>
                <a:gd name="connsiteY214" fmla="*/ 301147 h 2720339"/>
                <a:gd name="connsiteX215" fmla="*/ 4175679 w 5476001"/>
                <a:gd name="connsiteY215" fmla="*/ 151485 h 2720339"/>
                <a:gd name="connsiteX216" fmla="*/ 4193998 w 5476001"/>
                <a:gd name="connsiteY216" fmla="*/ 256729 h 2720339"/>
                <a:gd name="connsiteX217" fmla="*/ 4212306 w 5476001"/>
                <a:gd name="connsiteY217" fmla="*/ 374013 h 2720339"/>
                <a:gd name="connsiteX218" fmla="*/ 4230625 w 5476001"/>
                <a:gd name="connsiteY218" fmla="*/ 160056 h 2720339"/>
                <a:gd name="connsiteX219" fmla="*/ 4248945 w 5476001"/>
                <a:gd name="connsiteY219" fmla="*/ 189856 h 2720339"/>
                <a:gd name="connsiteX220" fmla="*/ 4267253 w 5476001"/>
                <a:gd name="connsiteY220" fmla="*/ 56360 h 2720339"/>
                <a:gd name="connsiteX221" fmla="*/ 4285572 w 5476001"/>
                <a:gd name="connsiteY221" fmla="*/ 10542 h 2720339"/>
                <a:gd name="connsiteX222" fmla="*/ 4303881 w 5476001"/>
                <a:gd name="connsiteY222" fmla="*/ 77063 h 2720339"/>
                <a:gd name="connsiteX223" fmla="*/ 4322199 w 5476001"/>
                <a:gd name="connsiteY223" fmla="*/ 8081 h 2720339"/>
                <a:gd name="connsiteX224" fmla="*/ 4340508 w 5476001"/>
                <a:gd name="connsiteY224" fmla="*/ 3568 h 2720339"/>
                <a:gd name="connsiteX225" fmla="*/ 4358827 w 5476001"/>
                <a:gd name="connsiteY225" fmla="*/ 119265 h 2720339"/>
                <a:gd name="connsiteX226" fmla="*/ 4377146 w 5476001"/>
                <a:gd name="connsiteY226" fmla="*/ 0 h 2720339"/>
                <a:gd name="connsiteX227" fmla="*/ 4395454 w 5476001"/>
                <a:gd name="connsiteY227" fmla="*/ 144442 h 2720339"/>
                <a:gd name="connsiteX228" fmla="*/ 4413774 w 5476001"/>
                <a:gd name="connsiteY228" fmla="*/ 106499 h 2720339"/>
                <a:gd name="connsiteX229" fmla="*/ 4432082 w 5476001"/>
                <a:gd name="connsiteY229" fmla="*/ 189461 h 2720339"/>
                <a:gd name="connsiteX230" fmla="*/ 4450401 w 5476001"/>
                <a:gd name="connsiteY230" fmla="*/ 210276 h 2720339"/>
                <a:gd name="connsiteX231" fmla="*/ 4468709 w 5476001"/>
                <a:gd name="connsiteY231" fmla="*/ 304218 h 2720339"/>
                <a:gd name="connsiteX232" fmla="*/ 4487028 w 5476001"/>
                <a:gd name="connsiteY232" fmla="*/ 538401 h 2720339"/>
                <a:gd name="connsiteX233" fmla="*/ 4523656 w 5476001"/>
                <a:gd name="connsiteY233" fmla="*/ 863114 h 2720339"/>
                <a:gd name="connsiteX234" fmla="*/ 4541975 w 5476001"/>
                <a:gd name="connsiteY234" fmla="*/ 726137 h 2720339"/>
                <a:gd name="connsiteX235" fmla="*/ 4560283 w 5476001"/>
                <a:gd name="connsiteY235" fmla="*/ 763131 h 2720339"/>
                <a:gd name="connsiteX236" fmla="*/ 4578602 w 5476001"/>
                <a:gd name="connsiteY236" fmla="*/ 807887 h 2720339"/>
                <a:gd name="connsiteX237" fmla="*/ 4596911 w 5476001"/>
                <a:gd name="connsiteY237" fmla="*/ 578094 h 2720339"/>
                <a:gd name="connsiteX238" fmla="*/ 4615230 w 5476001"/>
                <a:gd name="connsiteY238" fmla="*/ 604315 h 2720339"/>
                <a:gd name="connsiteX239" fmla="*/ 4633538 w 5476001"/>
                <a:gd name="connsiteY239" fmla="*/ 678563 h 2720339"/>
                <a:gd name="connsiteX240" fmla="*/ 4651857 w 5476001"/>
                <a:gd name="connsiteY240" fmla="*/ 875572 h 2720339"/>
                <a:gd name="connsiteX241" fmla="*/ 4670176 w 5476001"/>
                <a:gd name="connsiteY241" fmla="*/ 846404 h 2720339"/>
                <a:gd name="connsiteX242" fmla="*/ 4688485 w 5476001"/>
                <a:gd name="connsiteY242" fmla="*/ 963454 h 2720339"/>
                <a:gd name="connsiteX243" fmla="*/ 4706804 w 5476001"/>
                <a:gd name="connsiteY243" fmla="*/ 1068932 h 2720339"/>
                <a:gd name="connsiteX244" fmla="*/ 4725112 w 5476001"/>
                <a:gd name="connsiteY244" fmla="*/ 1238705 h 2720339"/>
                <a:gd name="connsiteX245" fmla="*/ 4743431 w 5476001"/>
                <a:gd name="connsiteY245" fmla="*/ 1290294 h 2720339"/>
                <a:gd name="connsiteX246" fmla="*/ 4761739 w 5476001"/>
                <a:gd name="connsiteY246" fmla="*/ 1500278 h 2720339"/>
                <a:gd name="connsiteX247" fmla="*/ 4780059 w 5476001"/>
                <a:gd name="connsiteY247" fmla="*/ 1369400 h 2720339"/>
                <a:gd name="connsiteX248" fmla="*/ 4798367 w 5476001"/>
                <a:gd name="connsiteY248" fmla="*/ 1431190 h 2720339"/>
                <a:gd name="connsiteX249" fmla="*/ 4816686 w 5476001"/>
                <a:gd name="connsiteY249" fmla="*/ 1544290 h 2720339"/>
                <a:gd name="connsiteX250" fmla="*/ 4835005 w 5476001"/>
                <a:gd name="connsiteY250" fmla="*/ 1760805 h 2720339"/>
                <a:gd name="connsiteX251" fmla="*/ 4853314 w 5476001"/>
                <a:gd name="connsiteY251" fmla="*/ 1828662 h 2720339"/>
                <a:gd name="connsiteX252" fmla="*/ 4871633 w 5476001"/>
                <a:gd name="connsiteY252" fmla="*/ 1773694 h 2720339"/>
                <a:gd name="connsiteX253" fmla="*/ 4889941 w 5476001"/>
                <a:gd name="connsiteY253" fmla="*/ 1647727 h 2720339"/>
                <a:gd name="connsiteX254" fmla="*/ 4908260 w 5476001"/>
                <a:gd name="connsiteY254" fmla="*/ 1690659 h 2720339"/>
                <a:gd name="connsiteX255" fmla="*/ 4926569 w 5476001"/>
                <a:gd name="connsiteY255" fmla="*/ 1773392 h 2720339"/>
                <a:gd name="connsiteX256" fmla="*/ 4944887 w 5476001"/>
                <a:gd name="connsiteY256" fmla="*/ 1701961 h 2720339"/>
                <a:gd name="connsiteX257" fmla="*/ 4963207 w 5476001"/>
                <a:gd name="connsiteY257" fmla="*/ 1695053 h 2720339"/>
                <a:gd name="connsiteX258" fmla="*/ 4981515 w 5476001"/>
                <a:gd name="connsiteY258" fmla="*/ 2059654 h 2720339"/>
                <a:gd name="connsiteX259" fmla="*/ 4999834 w 5476001"/>
                <a:gd name="connsiteY259" fmla="*/ 2020770 h 2720339"/>
                <a:gd name="connsiteX260" fmla="*/ 5018142 w 5476001"/>
                <a:gd name="connsiteY260" fmla="*/ 2035300 h 2720339"/>
                <a:gd name="connsiteX261" fmla="*/ 5036462 w 5476001"/>
                <a:gd name="connsiteY261" fmla="*/ 1875426 h 2720339"/>
                <a:gd name="connsiteX262" fmla="*/ 5054770 w 5476001"/>
                <a:gd name="connsiteY262" fmla="*/ 1847564 h 2720339"/>
                <a:gd name="connsiteX263" fmla="*/ 5073089 w 5476001"/>
                <a:gd name="connsiteY263" fmla="*/ 2037308 h 2720339"/>
                <a:gd name="connsiteX264" fmla="*/ 5091397 w 5476001"/>
                <a:gd name="connsiteY264" fmla="*/ 1794788 h 2720339"/>
                <a:gd name="connsiteX265" fmla="*/ 5128035 w 5476001"/>
                <a:gd name="connsiteY265" fmla="*/ 1449034 h 2720339"/>
                <a:gd name="connsiteX266" fmla="*/ 5146344 w 5476001"/>
                <a:gd name="connsiteY266" fmla="*/ 1494179 h 2720339"/>
                <a:gd name="connsiteX267" fmla="*/ 5164663 w 5476001"/>
                <a:gd name="connsiteY267" fmla="*/ 1667666 h 2720339"/>
                <a:gd name="connsiteX268" fmla="*/ 5182972 w 5476001"/>
                <a:gd name="connsiteY268" fmla="*/ 1651873 h 2720339"/>
                <a:gd name="connsiteX269" fmla="*/ 5201290 w 5476001"/>
                <a:gd name="connsiteY269" fmla="*/ 1818062 h 2720339"/>
                <a:gd name="connsiteX270" fmla="*/ 5219598 w 5476001"/>
                <a:gd name="connsiteY270" fmla="*/ 1701206 h 2720339"/>
                <a:gd name="connsiteX271" fmla="*/ 5237918 w 5476001"/>
                <a:gd name="connsiteY271" fmla="*/ 1972722 h 2720339"/>
                <a:gd name="connsiteX272" fmla="*/ 5256237 w 5476001"/>
                <a:gd name="connsiteY272" fmla="*/ 1880986 h 2720339"/>
                <a:gd name="connsiteX273" fmla="*/ 5274545 w 5476001"/>
                <a:gd name="connsiteY273" fmla="*/ 1803003 h 2720339"/>
                <a:gd name="connsiteX274" fmla="*/ 5292865 w 5476001"/>
                <a:gd name="connsiteY274" fmla="*/ 1785417 h 2720339"/>
                <a:gd name="connsiteX275" fmla="*/ 5311173 w 5476001"/>
                <a:gd name="connsiteY275" fmla="*/ 1961149 h 2720339"/>
                <a:gd name="connsiteX276" fmla="*/ 5329492 w 5476001"/>
                <a:gd name="connsiteY276" fmla="*/ 2060463 h 2720339"/>
                <a:gd name="connsiteX277" fmla="*/ 5347800 w 5476001"/>
                <a:gd name="connsiteY277" fmla="*/ 2167874 h 2720339"/>
                <a:gd name="connsiteX278" fmla="*/ 5366119 w 5476001"/>
                <a:gd name="connsiteY278" fmla="*/ 2078351 h 2720339"/>
                <a:gd name="connsiteX279" fmla="*/ 5384438 w 5476001"/>
                <a:gd name="connsiteY279" fmla="*/ 1997064 h 2720339"/>
                <a:gd name="connsiteX280" fmla="*/ 5402746 w 5476001"/>
                <a:gd name="connsiteY280" fmla="*/ 2083975 h 2720339"/>
                <a:gd name="connsiteX281" fmla="*/ 5421066 w 5476001"/>
                <a:gd name="connsiteY281" fmla="*/ 2049463 h 2720339"/>
                <a:gd name="connsiteX282" fmla="*/ 5439374 w 5476001"/>
                <a:gd name="connsiteY282" fmla="*/ 2071301 h 2720339"/>
                <a:gd name="connsiteX283" fmla="*/ 5457693 w 5476001"/>
                <a:gd name="connsiteY283" fmla="*/ 1998791 h 2720339"/>
                <a:gd name="connsiteX284" fmla="*/ 5476001 w 5476001"/>
                <a:gd name="connsiteY284" fmla="*/ 2192616 h 2720339"/>
                <a:gd name="connsiteX285" fmla="*/ 5476001 w 5476001"/>
                <a:gd name="connsiteY285" fmla="*/ 2192616 h 27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5476001" h="2720339">
                  <a:moveTo>
                    <a:pt x="0" y="734891"/>
                  </a:moveTo>
                  <a:lnTo>
                    <a:pt x="18308" y="910116"/>
                  </a:lnTo>
                  <a:lnTo>
                    <a:pt x="36627" y="957085"/>
                  </a:lnTo>
                  <a:lnTo>
                    <a:pt x="54936" y="1173989"/>
                  </a:lnTo>
                  <a:lnTo>
                    <a:pt x="73255" y="1420903"/>
                  </a:lnTo>
                  <a:lnTo>
                    <a:pt x="91563" y="1513913"/>
                  </a:lnTo>
                  <a:lnTo>
                    <a:pt x="109882" y="1769106"/>
                  </a:lnTo>
                  <a:lnTo>
                    <a:pt x="128201" y="1969613"/>
                  </a:lnTo>
                  <a:lnTo>
                    <a:pt x="146510" y="1967713"/>
                  </a:lnTo>
                  <a:lnTo>
                    <a:pt x="164829" y="1853977"/>
                  </a:lnTo>
                  <a:lnTo>
                    <a:pt x="183137" y="1607311"/>
                  </a:lnTo>
                  <a:lnTo>
                    <a:pt x="201456" y="1571374"/>
                  </a:lnTo>
                  <a:lnTo>
                    <a:pt x="219765" y="1599614"/>
                  </a:lnTo>
                  <a:lnTo>
                    <a:pt x="238084" y="1768383"/>
                  </a:lnTo>
                  <a:lnTo>
                    <a:pt x="256403" y="1848935"/>
                  </a:lnTo>
                  <a:lnTo>
                    <a:pt x="274711" y="2110034"/>
                  </a:lnTo>
                  <a:lnTo>
                    <a:pt x="293030" y="2304268"/>
                  </a:lnTo>
                  <a:lnTo>
                    <a:pt x="311339" y="2462901"/>
                  </a:lnTo>
                  <a:lnTo>
                    <a:pt x="329658" y="2720340"/>
                  </a:lnTo>
                  <a:lnTo>
                    <a:pt x="347966" y="2614268"/>
                  </a:lnTo>
                  <a:lnTo>
                    <a:pt x="366285" y="2349780"/>
                  </a:lnTo>
                  <a:lnTo>
                    <a:pt x="384593" y="2458615"/>
                  </a:lnTo>
                  <a:lnTo>
                    <a:pt x="402913" y="2172138"/>
                  </a:lnTo>
                  <a:lnTo>
                    <a:pt x="421232" y="1994527"/>
                  </a:lnTo>
                  <a:lnTo>
                    <a:pt x="439540" y="1879334"/>
                  </a:lnTo>
                  <a:lnTo>
                    <a:pt x="457859" y="1702177"/>
                  </a:lnTo>
                  <a:lnTo>
                    <a:pt x="476167" y="1864232"/>
                  </a:lnTo>
                  <a:lnTo>
                    <a:pt x="494487" y="1985600"/>
                  </a:lnTo>
                  <a:lnTo>
                    <a:pt x="512795" y="2133254"/>
                  </a:lnTo>
                  <a:lnTo>
                    <a:pt x="531114" y="1970314"/>
                  </a:lnTo>
                  <a:lnTo>
                    <a:pt x="549433" y="1944169"/>
                  </a:lnTo>
                  <a:lnTo>
                    <a:pt x="567741" y="1863616"/>
                  </a:lnTo>
                  <a:lnTo>
                    <a:pt x="586061" y="1835625"/>
                  </a:lnTo>
                  <a:lnTo>
                    <a:pt x="604369" y="1686341"/>
                  </a:lnTo>
                  <a:lnTo>
                    <a:pt x="622688" y="1565998"/>
                  </a:lnTo>
                  <a:lnTo>
                    <a:pt x="640996" y="1659472"/>
                  </a:lnTo>
                  <a:lnTo>
                    <a:pt x="659315" y="1661610"/>
                  </a:lnTo>
                  <a:lnTo>
                    <a:pt x="677635" y="1583745"/>
                  </a:lnTo>
                  <a:lnTo>
                    <a:pt x="714262" y="1320002"/>
                  </a:lnTo>
                  <a:lnTo>
                    <a:pt x="732570" y="1289312"/>
                  </a:lnTo>
                  <a:lnTo>
                    <a:pt x="769198" y="1418549"/>
                  </a:lnTo>
                  <a:lnTo>
                    <a:pt x="787517" y="1284033"/>
                  </a:lnTo>
                  <a:lnTo>
                    <a:pt x="805825" y="1460628"/>
                  </a:lnTo>
                  <a:lnTo>
                    <a:pt x="824144" y="1378997"/>
                  </a:lnTo>
                  <a:lnTo>
                    <a:pt x="842464" y="1875275"/>
                  </a:lnTo>
                  <a:lnTo>
                    <a:pt x="860772" y="1549299"/>
                  </a:lnTo>
                  <a:lnTo>
                    <a:pt x="879091" y="1539464"/>
                  </a:lnTo>
                  <a:lnTo>
                    <a:pt x="897399" y="1519083"/>
                  </a:lnTo>
                  <a:lnTo>
                    <a:pt x="915718" y="1592349"/>
                  </a:lnTo>
                  <a:lnTo>
                    <a:pt x="934027" y="1754447"/>
                  </a:lnTo>
                  <a:lnTo>
                    <a:pt x="952346" y="1544430"/>
                  </a:lnTo>
                  <a:lnTo>
                    <a:pt x="970665" y="1795684"/>
                  </a:lnTo>
                  <a:lnTo>
                    <a:pt x="988973" y="1748963"/>
                  </a:lnTo>
                  <a:lnTo>
                    <a:pt x="1007292" y="1719276"/>
                  </a:lnTo>
                  <a:lnTo>
                    <a:pt x="1025601" y="1657227"/>
                  </a:lnTo>
                  <a:lnTo>
                    <a:pt x="1043920" y="1556844"/>
                  </a:lnTo>
                  <a:lnTo>
                    <a:pt x="1062228" y="1337166"/>
                  </a:lnTo>
                  <a:lnTo>
                    <a:pt x="1098866" y="723762"/>
                  </a:lnTo>
                  <a:lnTo>
                    <a:pt x="1117175" y="697033"/>
                  </a:lnTo>
                  <a:lnTo>
                    <a:pt x="1153802" y="1144626"/>
                  </a:lnTo>
                  <a:lnTo>
                    <a:pt x="1172121" y="1032488"/>
                  </a:lnTo>
                  <a:lnTo>
                    <a:pt x="1190429" y="1097884"/>
                  </a:lnTo>
                  <a:lnTo>
                    <a:pt x="1208749" y="1118934"/>
                  </a:lnTo>
                  <a:lnTo>
                    <a:pt x="1227057" y="1192761"/>
                  </a:lnTo>
                  <a:lnTo>
                    <a:pt x="1245376" y="1440507"/>
                  </a:lnTo>
                  <a:lnTo>
                    <a:pt x="1263695" y="1351178"/>
                  </a:lnTo>
                  <a:lnTo>
                    <a:pt x="1282003" y="1238359"/>
                  </a:lnTo>
                  <a:lnTo>
                    <a:pt x="1300323" y="1267182"/>
                  </a:lnTo>
                  <a:lnTo>
                    <a:pt x="1318631" y="1456937"/>
                  </a:lnTo>
                  <a:lnTo>
                    <a:pt x="1336950" y="1414318"/>
                  </a:lnTo>
                  <a:lnTo>
                    <a:pt x="1355258" y="1506647"/>
                  </a:lnTo>
                  <a:lnTo>
                    <a:pt x="1373577" y="1515186"/>
                  </a:lnTo>
                  <a:lnTo>
                    <a:pt x="1391897" y="1669512"/>
                  </a:lnTo>
                  <a:lnTo>
                    <a:pt x="1410205" y="1616012"/>
                  </a:lnTo>
                  <a:lnTo>
                    <a:pt x="1428524" y="1668087"/>
                  </a:lnTo>
                  <a:lnTo>
                    <a:pt x="1446832" y="1562382"/>
                  </a:lnTo>
                  <a:lnTo>
                    <a:pt x="1465152" y="1701098"/>
                  </a:lnTo>
                  <a:lnTo>
                    <a:pt x="1483460" y="1705092"/>
                  </a:lnTo>
                  <a:lnTo>
                    <a:pt x="1501779" y="1540112"/>
                  </a:lnTo>
                  <a:lnTo>
                    <a:pt x="1520087" y="1702987"/>
                  </a:lnTo>
                  <a:lnTo>
                    <a:pt x="1538406" y="1847500"/>
                  </a:lnTo>
                  <a:lnTo>
                    <a:pt x="1575034" y="1757340"/>
                  </a:lnTo>
                  <a:lnTo>
                    <a:pt x="1593353" y="1720345"/>
                  </a:lnTo>
                  <a:lnTo>
                    <a:pt x="1611661" y="1813657"/>
                  </a:lnTo>
                  <a:lnTo>
                    <a:pt x="1629980" y="1957252"/>
                  </a:lnTo>
                  <a:lnTo>
                    <a:pt x="1648288" y="2017575"/>
                  </a:lnTo>
                  <a:lnTo>
                    <a:pt x="1666608" y="1973823"/>
                  </a:lnTo>
                  <a:lnTo>
                    <a:pt x="1703235" y="2100340"/>
                  </a:lnTo>
                  <a:lnTo>
                    <a:pt x="1721554" y="2457374"/>
                  </a:lnTo>
                  <a:lnTo>
                    <a:pt x="1739862" y="2442941"/>
                  </a:lnTo>
                  <a:lnTo>
                    <a:pt x="1758182" y="2609065"/>
                  </a:lnTo>
                  <a:lnTo>
                    <a:pt x="1776490" y="2146759"/>
                  </a:lnTo>
                  <a:lnTo>
                    <a:pt x="1794809" y="1631308"/>
                  </a:lnTo>
                  <a:lnTo>
                    <a:pt x="1813128" y="1532858"/>
                  </a:lnTo>
                  <a:lnTo>
                    <a:pt x="1831436" y="1267106"/>
                  </a:lnTo>
                  <a:lnTo>
                    <a:pt x="1849756" y="1208446"/>
                  </a:lnTo>
                  <a:lnTo>
                    <a:pt x="1868064" y="926535"/>
                  </a:lnTo>
                  <a:lnTo>
                    <a:pt x="1886383" y="934696"/>
                  </a:lnTo>
                  <a:lnTo>
                    <a:pt x="1904691" y="1334608"/>
                  </a:lnTo>
                  <a:lnTo>
                    <a:pt x="1923010" y="1359080"/>
                  </a:lnTo>
                  <a:lnTo>
                    <a:pt x="1941319" y="1368353"/>
                  </a:lnTo>
                  <a:lnTo>
                    <a:pt x="1959638" y="1304068"/>
                  </a:lnTo>
                  <a:lnTo>
                    <a:pt x="1977957" y="1394865"/>
                  </a:lnTo>
                  <a:lnTo>
                    <a:pt x="2014584" y="1968393"/>
                  </a:lnTo>
                  <a:lnTo>
                    <a:pt x="2032893" y="2093755"/>
                  </a:lnTo>
                  <a:lnTo>
                    <a:pt x="2051212" y="2083241"/>
                  </a:lnTo>
                  <a:lnTo>
                    <a:pt x="2069520" y="2040352"/>
                  </a:lnTo>
                  <a:lnTo>
                    <a:pt x="2087839" y="2099854"/>
                  </a:lnTo>
                  <a:lnTo>
                    <a:pt x="2106159" y="2073752"/>
                  </a:lnTo>
                  <a:lnTo>
                    <a:pt x="2124467" y="2098850"/>
                  </a:lnTo>
                  <a:lnTo>
                    <a:pt x="2142786" y="2030054"/>
                  </a:lnTo>
                  <a:lnTo>
                    <a:pt x="2161095" y="2102661"/>
                  </a:lnTo>
                  <a:lnTo>
                    <a:pt x="2197722" y="2033282"/>
                  </a:lnTo>
                  <a:lnTo>
                    <a:pt x="2234349" y="1818385"/>
                  </a:lnTo>
                  <a:lnTo>
                    <a:pt x="2252668" y="1727977"/>
                  </a:lnTo>
                  <a:lnTo>
                    <a:pt x="2289296" y="896309"/>
                  </a:lnTo>
                  <a:lnTo>
                    <a:pt x="2307615" y="655883"/>
                  </a:lnTo>
                  <a:lnTo>
                    <a:pt x="2325923" y="633526"/>
                  </a:lnTo>
                  <a:lnTo>
                    <a:pt x="2344242" y="957527"/>
                  </a:lnTo>
                  <a:lnTo>
                    <a:pt x="2362551" y="1045733"/>
                  </a:lnTo>
                  <a:lnTo>
                    <a:pt x="2380870" y="1062206"/>
                  </a:lnTo>
                  <a:lnTo>
                    <a:pt x="2399189" y="1135397"/>
                  </a:lnTo>
                  <a:lnTo>
                    <a:pt x="2417497" y="1319084"/>
                  </a:lnTo>
                  <a:lnTo>
                    <a:pt x="2435816" y="1321826"/>
                  </a:lnTo>
                  <a:lnTo>
                    <a:pt x="2454125" y="1488425"/>
                  </a:lnTo>
                  <a:lnTo>
                    <a:pt x="2472444" y="1356478"/>
                  </a:lnTo>
                  <a:lnTo>
                    <a:pt x="2490752" y="1590125"/>
                  </a:lnTo>
                  <a:lnTo>
                    <a:pt x="2509071" y="2208225"/>
                  </a:lnTo>
                  <a:lnTo>
                    <a:pt x="2527390" y="2659737"/>
                  </a:lnTo>
                  <a:lnTo>
                    <a:pt x="2545699" y="2265881"/>
                  </a:lnTo>
                  <a:lnTo>
                    <a:pt x="2564018" y="2298590"/>
                  </a:lnTo>
                  <a:lnTo>
                    <a:pt x="2582326" y="2342753"/>
                  </a:lnTo>
                  <a:lnTo>
                    <a:pt x="2600645" y="2537235"/>
                  </a:lnTo>
                  <a:lnTo>
                    <a:pt x="2618953" y="2129174"/>
                  </a:lnTo>
                  <a:lnTo>
                    <a:pt x="2637273" y="1522473"/>
                  </a:lnTo>
                  <a:lnTo>
                    <a:pt x="2655581" y="1264721"/>
                  </a:lnTo>
                  <a:lnTo>
                    <a:pt x="2673900" y="921170"/>
                  </a:lnTo>
                  <a:lnTo>
                    <a:pt x="2692219" y="963098"/>
                  </a:lnTo>
                  <a:lnTo>
                    <a:pt x="2710527" y="893696"/>
                  </a:lnTo>
                  <a:lnTo>
                    <a:pt x="2728847" y="779960"/>
                  </a:lnTo>
                  <a:lnTo>
                    <a:pt x="2747155" y="651165"/>
                  </a:lnTo>
                  <a:lnTo>
                    <a:pt x="2765474" y="689898"/>
                  </a:lnTo>
                  <a:lnTo>
                    <a:pt x="2783782" y="754311"/>
                  </a:lnTo>
                  <a:lnTo>
                    <a:pt x="2802101" y="895510"/>
                  </a:lnTo>
                  <a:lnTo>
                    <a:pt x="2820421" y="846101"/>
                  </a:lnTo>
                  <a:lnTo>
                    <a:pt x="2838729" y="1066838"/>
                  </a:lnTo>
                  <a:lnTo>
                    <a:pt x="2857048" y="1048389"/>
                  </a:lnTo>
                  <a:lnTo>
                    <a:pt x="2875356" y="1106595"/>
                  </a:lnTo>
                  <a:lnTo>
                    <a:pt x="2893675" y="1229291"/>
                  </a:lnTo>
                  <a:lnTo>
                    <a:pt x="2911984" y="1168624"/>
                  </a:lnTo>
                  <a:lnTo>
                    <a:pt x="2930303" y="1009203"/>
                  </a:lnTo>
                  <a:lnTo>
                    <a:pt x="2948611" y="1134900"/>
                  </a:lnTo>
                  <a:lnTo>
                    <a:pt x="2966930" y="1174895"/>
                  </a:lnTo>
                  <a:lnTo>
                    <a:pt x="2985249" y="1272245"/>
                  </a:lnTo>
                  <a:lnTo>
                    <a:pt x="3003558" y="1336853"/>
                  </a:lnTo>
                  <a:lnTo>
                    <a:pt x="3021877" y="1453935"/>
                  </a:lnTo>
                  <a:lnTo>
                    <a:pt x="3040185" y="1518781"/>
                  </a:lnTo>
                  <a:lnTo>
                    <a:pt x="3058504" y="1473701"/>
                  </a:lnTo>
                  <a:lnTo>
                    <a:pt x="3076812" y="1292064"/>
                  </a:lnTo>
                  <a:lnTo>
                    <a:pt x="3095132" y="1418128"/>
                  </a:lnTo>
                  <a:lnTo>
                    <a:pt x="3113451" y="1482013"/>
                  </a:lnTo>
                  <a:lnTo>
                    <a:pt x="3131759" y="1681861"/>
                  </a:lnTo>
                  <a:lnTo>
                    <a:pt x="3150078" y="1632830"/>
                  </a:lnTo>
                  <a:lnTo>
                    <a:pt x="3168386" y="1617588"/>
                  </a:lnTo>
                  <a:lnTo>
                    <a:pt x="3186706" y="1653827"/>
                  </a:lnTo>
                  <a:lnTo>
                    <a:pt x="3205014" y="1583896"/>
                  </a:lnTo>
                  <a:lnTo>
                    <a:pt x="3223333" y="1624043"/>
                  </a:lnTo>
                  <a:lnTo>
                    <a:pt x="3241652" y="1571601"/>
                  </a:lnTo>
                  <a:lnTo>
                    <a:pt x="3259960" y="1613216"/>
                  </a:lnTo>
                  <a:lnTo>
                    <a:pt x="3278280" y="1613691"/>
                  </a:lnTo>
                  <a:lnTo>
                    <a:pt x="3296588" y="1587632"/>
                  </a:lnTo>
                  <a:lnTo>
                    <a:pt x="3333215" y="1754101"/>
                  </a:lnTo>
                  <a:lnTo>
                    <a:pt x="3351534" y="1722720"/>
                  </a:lnTo>
                  <a:lnTo>
                    <a:pt x="3369843" y="1904346"/>
                  </a:lnTo>
                  <a:lnTo>
                    <a:pt x="3388162" y="1806846"/>
                  </a:lnTo>
                  <a:lnTo>
                    <a:pt x="3406481" y="1554340"/>
                  </a:lnTo>
                  <a:lnTo>
                    <a:pt x="3424789" y="1522602"/>
                  </a:lnTo>
                  <a:lnTo>
                    <a:pt x="3443108" y="1372260"/>
                  </a:lnTo>
                  <a:lnTo>
                    <a:pt x="3461417" y="1518684"/>
                  </a:lnTo>
                  <a:lnTo>
                    <a:pt x="3479736" y="1255297"/>
                  </a:lnTo>
                  <a:lnTo>
                    <a:pt x="3498044" y="1484809"/>
                  </a:lnTo>
                  <a:lnTo>
                    <a:pt x="3516363" y="1470517"/>
                  </a:lnTo>
                  <a:lnTo>
                    <a:pt x="3534683" y="1492182"/>
                  </a:lnTo>
                  <a:lnTo>
                    <a:pt x="3552991" y="1583184"/>
                  </a:lnTo>
                  <a:lnTo>
                    <a:pt x="3571310" y="1830562"/>
                  </a:lnTo>
                  <a:lnTo>
                    <a:pt x="3589618" y="1748553"/>
                  </a:lnTo>
                  <a:lnTo>
                    <a:pt x="3607937" y="1744299"/>
                  </a:lnTo>
                  <a:lnTo>
                    <a:pt x="3626246" y="1585105"/>
                  </a:lnTo>
                  <a:lnTo>
                    <a:pt x="3644565" y="1509972"/>
                  </a:lnTo>
                  <a:lnTo>
                    <a:pt x="3662873" y="1212840"/>
                  </a:lnTo>
                  <a:lnTo>
                    <a:pt x="3681192" y="1331736"/>
                  </a:lnTo>
                  <a:lnTo>
                    <a:pt x="3699511" y="1254131"/>
                  </a:lnTo>
                  <a:lnTo>
                    <a:pt x="3717820" y="1451755"/>
                  </a:lnTo>
                  <a:lnTo>
                    <a:pt x="3736139" y="1483384"/>
                  </a:lnTo>
                  <a:lnTo>
                    <a:pt x="3754447" y="1612492"/>
                  </a:lnTo>
                  <a:lnTo>
                    <a:pt x="3772766" y="1759833"/>
                  </a:lnTo>
                  <a:lnTo>
                    <a:pt x="3791075" y="1619574"/>
                  </a:lnTo>
                  <a:lnTo>
                    <a:pt x="3827713" y="1373308"/>
                  </a:lnTo>
                  <a:lnTo>
                    <a:pt x="3846021" y="1494136"/>
                  </a:lnTo>
                  <a:lnTo>
                    <a:pt x="3864340" y="1279456"/>
                  </a:lnTo>
                  <a:lnTo>
                    <a:pt x="3882649" y="1168408"/>
                  </a:lnTo>
                  <a:lnTo>
                    <a:pt x="3900968" y="1527849"/>
                  </a:lnTo>
                  <a:lnTo>
                    <a:pt x="3919276" y="1256646"/>
                  </a:lnTo>
                  <a:lnTo>
                    <a:pt x="3937595" y="1262896"/>
                  </a:lnTo>
                  <a:lnTo>
                    <a:pt x="3955914" y="1298077"/>
                  </a:lnTo>
                  <a:lnTo>
                    <a:pt x="3974223" y="1291050"/>
                  </a:lnTo>
                  <a:lnTo>
                    <a:pt x="3992542" y="1170880"/>
                  </a:lnTo>
                  <a:lnTo>
                    <a:pt x="4029169" y="905064"/>
                  </a:lnTo>
                  <a:lnTo>
                    <a:pt x="4047477" y="760594"/>
                  </a:lnTo>
                  <a:lnTo>
                    <a:pt x="4065797" y="646804"/>
                  </a:lnTo>
                  <a:lnTo>
                    <a:pt x="4084105" y="494281"/>
                  </a:lnTo>
                  <a:lnTo>
                    <a:pt x="4102424" y="688235"/>
                  </a:lnTo>
                  <a:lnTo>
                    <a:pt x="4120743" y="454174"/>
                  </a:lnTo>
                  <a:lnTo>
                    <a:pt x="4139051" y="429937"/>
                  </a:lnTo>
                  <a:lnTo>
                    <a:pt x="4157371" y="301147"/>
                  </a:lnTo>
                  <a:lnTo>
                    <a:pt x="4175679" y="151485"/>
                  </a:lnTo>
                  <a:lnTo>
                    <a:pt x="4193998" y="256729"/>
                  </a:lnTo>
                  <a:lnTo>
                    <a:pt x="4212306" y="374013"/>
                  </a:lnTo>
                  <a:lnTo>
                    <a:pt x="4230625" y="160056"/>
                  </a:lnTo>
                  <a:lnTo>
                    <a:pt x="4248945" y="189856"/>
                  </a:lnTo>
                  <a:lnTo>
                    <a:pt x="4267253" y="56360"/>
                  </a:lnTo>
                  <a:lnTo>
                    <a:pt x="4285572" y="10542"/>
                  </a:lnTo>
                  <a:lnTo>
                    <a:pt x="4303881" y="77063"/>
                  </a:lnTo>
                  <a:lnTo>
                    <a:pt x="4322199" y="8081"/>
                  </a:lnTo>
                  <a:lnTo>
                    <a:pt x="4340508" y="3568"/>
                  </a:lnTo>
                  <a:lnTo>
                    <a:pt x="4358827" y="119265"/>
                  </a:lnTo>
                  <a:lnTo>
                    <a:pt x="4377146" y="0"/>
                  </a:lnTo>
                  <a:lnTo>
                    <a:pt x="4395454" y="144442"/>
                  </a:lnTo>
                  <a:lnTo>
                    <a:pt x="4413774" y="106499"/>
                  </a:lnTo>
                  <a:lnTo>
                    <a:pt x="4432082" y="189461"/>
                  </a:lnTo>
                  <a:lnTo>
                    <a:pt x="4450401" y="210276"/>
                  </a:lnTo>
                  <a:lnTo>
                    <a:pt x="4468709" y="304218"/>
                  </a:lnTo>
                  <a:lnTo>
                    <a:pt x="4487028" y="538401"/>
                  </a:lnTo>
                  <a:lnTo>
                    <a:pt x="4523656" y="863114"/>
                  </a:lnTo>
                  <a:lnTo>
                    <a:pt x="4541975" y="726137"/>
                  </a:lnTo>
                  <a:lnTo>
                    <a:pt x="4560283" y="763131"/>
                  </a:lnTo>
                  <a:lnTo>
                    <a:pt x="4578602" y="807887"/>
                  </a:lnTo>
                  <a:lnTo>
                    <a:pt x="4596911" y="578094"/>
                  </a:lnTo>
                  <a:lnTo>
                    <a:pt x="4615230" y="604315"/>
                  </a:lnTo>
                  <a:lnTo>
                    <a:pt x="4633538" y="678563"/>
                  </a:lnTo>
                  <a:lnTo>
                    <a:pt x="4651857" y="875572"/>
                  </a:lnTo>
                  <a:lnTo>
                    <a:pt x="4670176" y="846404"/>
                  </a:lnTo>
                  <a:lnTo>
                    <a:pt x="4688485" y="963454"/>
                  </a:lnTo>
                  <a:lnTo>
                    <a:pt x="4706804" y="1068932"/>
                  </a:lnTo>
                  <a:lnTo>
                    <a:pt x="4725112" y="1238705"/>
                  </a:lnTo>
                  <a:lnTo>
                    <a:pt x="4743431" y="1290294"/>
                  </a:lnTo>
                  <a:lnTo>
                    <a:pt x="4761739" y="1500278"/>
                  </a:lnTo>
                  <a:lnTo>
                    <a:pt x="4780059" y="1369400"/>
                  </a:lnTo>
                  <a:lnTo>
                    <a:pt x="4798367" y="1431190"/>
                  </a:lnTo>
                  <a:lnTo>
                    <a:pt x="4816686" y="1544290"/>
                  </a:lnTo>
                  <a:lnTo>
                    <a:pt x="4835005" y="1760805"/>
                  </a:lnTo>
                  <a:lnTo>
                    <a:pt x="4853314" y="1828662"/>
                  </a:lnTo>
                  <a:lnTo>
                    <a:pt x="4871633" y="1773694"/>
                  </a:lnTo>
                  <a:lnTo>
                    <a:pt x="4889941" y="1647727"/>
                  </a:lnTo>
                  <a:lnTo>
                    <a:pt x="4908260" y="1690659"/>
                  </a:lnTo>
                  <a:lnTo>
                    <a:pt x="4926569" y="1773392"/>
                  </a:lnTo>
                  <a:lnTo>
                    <a:pt x="4944887" y="1701961"/>
                  </a:lnTo>
                  <a:lnTo>
                    <a:pt x="4963207" y="1695053"/>
                  </a:lnTo>
                  <a:lnTo>
                    <a:pt x="4981515" y="2059654"/>
                  </a:lnTo>
                  <a:lnTo>
                    <a:pt x="4999834" y="2020770"/>
                  </a:lnTo>
                  <a:lnTo>
                    <a:pt x="5018142" y="2035300"/>
                  </a:lnTo>
                  <a:lnTo>
                    <a:pt x="5036462" y="1875426"/>
                  </a:lnTo>
                  <a:lnTo>
                    <a:pt x="5054770" y="1847564"/>
                  </a:lnTo>
                  <a:lnTo>
                    <a:pt x="5073089" y="2037308"/>
                  </a:lnTo>
                  <a:lnTo>
                    <a:pt x="5091397" y="1794788"/>
                  </a:lnTo>
                  <a:lnTo>
                    <a:pt x="5128035" y="1449034"/>
                  </a:lnTo>
                  <a:lnTo>
                    <a:pt x="5146344" y="1494179"/>
                  </a:lnTo>
                  <a:lnTo>
                    <a:pt x="5164663" y="1667666"/>
                  </a:lnTo>
                  <a:lnTo>
                    <a:pt x="5182972" y="1651873"/>
                  </a:lnTo>
                  <a:lnTo>
                    <a:pt x="5201290" y="1818062"/>
                  </a:lnTo>
                  <a:lnTo>
                    <a:pt x="5219598" y="1701206"/>
                  </a:lnTo>
                  <a:lnTo>
                    <a:pt x="5237918" y="1972722"/>
                  </a:lnTo>
                  <a:lnTo>
                    <a:pt x="5256237" y="1880986"/>
                  </a:lnTo>
                  <a:lnTo>
                    <a:pt x="5274545" y="1803003"/>
                  </a:lnTo>
                  <a:lnTo>
                    <a:pt x="5292865" y="1785417"/>
                  </a:lnTo>
                  <a:lnTo>
                    <a:pt x="5311173" y="1961149"/>
                  </a:lnTo>
                  <a:lnTo>
                    <a:pt x="5329492" y="2060463"/>
                  </a:lnTo>
                  <a:lnTo>
                    <a:pt x="5347800" y="2167874"/>
                  </a:lnTo>
                  <a:lnTo>
                    <a:pt x="5366119" y="2078351"/>
                  </a:lnTo>
                  <a:lnTo>
                    <a:pt x="5384438" y="1997064"/>
                  </a:lnTo>
                  <a:lnTo>
                    <a:pt x="5402746" y="2083975"/>
                  </a:lnTo>
                  <a:lnTo>
                    <a:pt x="5421066" y="2049463"/>
                  </a:lnTo>
                  <a:lnTo>
                    <a:pt x="5439374" y="2071301"/>
                  </a:lnTo>
                  <a:lnTo>
                    <a:pt x="5457693" y="1998791"/>
                  </a:lnTo>
                  <a:lnTo>
                    <a:pt x="5476001" y="2192616"/>
                  </a:lnTo>
                  <a:lnTo>
                    <a:pt x="5476001" y="2192616"/>
                  </a:lnTo>
                </a:path>
              </a:pathLst>
            </a:custGeom>
            <a:noFill/>
            <a:ln w="21590" cap="sq">
              <a:solidFill>
                <a:schemeClr val="tx1"/>
              </a:solidFill>
              <a:prstDash val="solid"/>
              <a:round/>
            </a:ln>
          </p:spPr>
          <p:txBody>
            <a:bodyPr rtlCol="0" anchor="ctr"/>
            <a:lstStyle/>
            <a:p>
              <a:endParaRPr lang="zh-CN" altLang="en-US"/>
            </a:p>
          </p:txBody>
        </p:sp>
      </p:grpSp>
      <p:sp>
        <p:nvSpPr>
          <p:cNvPr id="58" name="文本框 57">
            <a:extLst>
              <a:ext uri="{FF2B5EF4-FFF2-40B4-BE49-F238E27FC236}">
                <a16:creationId xmlns:a16="http://schemas.microsoft.com/office/drawing/2014/main" id="{6905EAFD-4C68-8F52-8FC4-83377F45FCE2}"/>
              </a:ext>
            </a:extLst>
          </p:cNvPr>
          <p:cNvSpPr txBox="1"/>
          <p:nvPr/>
        </p:nvSpPr>
        <p:spPr>
          <a:xfrm>
            <a:off x="6258252" y="1781368"/>
            <a:ext cx="877163" cy="369332"/>
          </a:xfrm>
          <a:prstGeom prst="rect">
            <a:avLst/>
          </a:prstGeom>
          <a:noFill/>
        </p:spPr>
        <p:txBody>
          <a:bodyPr wrap="none" rtlCol="0">
            <a:spAutoFit/>
          </a:bodyPr>
          <a:lstStyle/>
          <a:p>
            <a:pPr algn="l"/>
            <a:r>
              <a:rPr kumimoji="1" lang="zh-CN" altLang="en-US" dirty="0">
                <a:solidFill>
                  <a:schemeClr val="accent5">
                    <a:lumMod val="75000"/>
                  </a:schemeClr>
                </a:solidFill>
                <a:latin typeface="Microsoft YaHei" panose="020B0503020204020204" pitchFamily="34" charset="-122"/>
                <a:ea typeface="Microsoft YaHei" panose="020B0503020204020204" pitchFamily="34" charset="-122"/>
              </a:rPr>
              <a:t>图结构</a:t>
            </a:r>
          </a:p>
        </p:txBody>
      </p:sp>
      <p:sp>
        <p:nvSpPr>
          <p:cNvPr id="59" name="右箭头 58">
            <a:extLst>
              <a:ext uri="{FF2B5EF4-FFF2-40B4-BE49-F238E27FC236}">
                <a16:creationId xmlns:a16="http://schemas.microsoft.com/office/drawing/2014/main" id="{E6260349-9302-F942-FAC8-B047E9921E01}"/>
              </a:ext>
            </a:extLst>
          </p:cNvPr>
          <p:cNvSpPr/>
          <p:nvPr/>
        </p:nvSpPr>
        <p:spPr>
          <a:xfrm>
            <a:off x="4180114" y="3390543"/>
            <a:ext cx="707572" cy="357477"/>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圆角矩形 59">
            <a:extLst>
              <a:ext uri="{FF2B5EF4-FFF2-40B4-BE49-F238E27FC236}">
                <a16:creationId xmlns:a16="http://schemas.microsoft.com/office/drawing/2014/main" id="{4117F4F0-73FA-7367-304D-F6F7FAAA9F3D}"/>
              </a:ext>
            </a:extLst>
          </p:cNvPr>
          <p:cNvSpPr/>
          <p:nvPr/>
        </p:nvSpPr>
        <p:spPr>
          <a:xfrm>
            <a:off x="5279317" y="1623201"/>
            <a:ext cx="2945494" cy="3989070"/>
          </a:xfrm>
          <a:prstGeom prst="roundRect">
            <a:avLst>
              <a:gd name="adj" fmla="val 7756"/>
            </a:avLst>
          </a:prstGeom>
          <a:noFill/>
          <a:ln w="158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圆角矩形 60">
            <a:extLst>
              <a:ext uri="{FF2B5EF4-FFF2-40B4-BE49-F238E27FC236}">
                <a16:creationId xmlns:a16="http://schemas.microsoft.com/office/drawing/2014/main" id="{6B132E8C-94A6-DFE5-8C40-BF5419C1DABB}"/>
              </a:ext>
            </a:extLst>
          </p:cNvPr>
          <p:cNvSpPr/>
          <p:nvPr/>
        </p:nvSpPr>
        <p:spPr>
          <a:xfrm>
            <a:off x="8539204" y="1640346"/>
            <a:ext cx="2945494" cy="3989070"/>
          </a:xfrm>
          <a:prstGeom prst="roundRect">
            <a:avLst>
              <a:gd name="adj" fmla="val 7756"/>
            </a:avLst>
          </a:prstGeom>
          <a:noFill/>
          <a:ln w="158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35A3DCE3-0EE6-ACCD-EFF3-A35A70A22443}"/>
              </a:ext>
            </a:extLst>
          </p:cNvPr>
          <p:cNvSpPr txBox="1"/>
          <p:nvPr/>
        </p:nvSpPr>
        <p:spPr>
          <a:xfrm>
            <a:off x="6509428" y="5771969"/>
            <a:ext cx="387798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动态性：</a:t>
            </a:r>
            <a:r>
              <a:rPr kumimoji="1" lang="zh-CN" altLang="en-US" dirty="0">
                <a:solidFill>
                  <a:srgbClr val="C00000"/>
                </a:solidFill>
                <a:latin typeface="Microsoft YaHei" panose="020B0503020204020204" pitchFamily="34" charset="-122"/>
                <a:ea typeface="Microsoft YaHei" panose="020B0503020204020204" pitchFamily="34" charset="-122"/>
              </a:rPr>
              <a:t>节点特征</a:t>
            </a:r>
            <a:r>
              <a:rPr kumimoji="1" lang="zh-CN" altLang="en-US" dirty="0">
                <a:latin typeface="Microsoft YaHei" panose="020B0503020204020204" pitchFamily="34" charset="-122"/>
                <a:ea typeface="Microsoft YaHei" panose="020B0503020204020204" pitchFamily="34" charset="-122"/>
              </a:rPr>
              <a:t>随时间变化而变化</a:t>
            </a:r>
          </a:p>
        </p:txBody>
      </p:sp>
      <p:sp>
        <p:nvSpPr>
          <p:cNvPr id="10" name="文本框 9">
            <a:extLst>
              <a:ext uri="{FF2B5EF4-FFF2-40B4-BE49-F238E27FC236}">
                <a16:creationId xmlns:a16="http://schemas.microsoft.com/office/drawing/2014/main" id="{5B024D7C-5F4C-F754-75FE-AF79307B19DC}"/>
              </a:ext>
            </a:extLst>
          </p:cNvPr>
          <p:cNvSpPr txBox="1"/>
          <p:nvPr/>
        </p:nvSpPr>
        <p:spPr>
          <a:xfrm>
            <a:off x="4249588" y="774298"/>
            <a:ext cx="5724644" cy="874407"/>
          </a:xfrm>
          <a:prstGeom prst="rect">
            <a:avLst/>
          </a:prstGeom>
          <a:noFill/>
        </p:spPr>
        <p:txBody>
          <a:bodyPr wrap="none" rtlCol="0">
            <a:spAutoFit/>
          </a:bodyPr>
          <a:lstStyle/>
          <a:p>
            <a:pPr>
              <a:lnSpc>
                <a:spcPct val="150000"/>
              </a:lnSpc>
            </a:pPr>
            <a:r>
              <a:rPr lang="zh-CN" altLang="en-US" b="0" i="0" dirty="0">
                <a:effectLst/>
                <a:latin typeface="Microsoft YaHei" panose="020B0503020204020204" pitchFamily="34" charset="-122"/>
                <a:ea typeface="Microsoft YaHei" panose="020B0503020204020204" pitchFamily="34" charset="-122"/>
              </a:rPr>
              <a:t>时空</a:t>
            </a:r>
            <a:r>
              <a:rPr lang="en-US" altLang="zh-CN" b="0" i="0" dirty="0">
                <a:effectLst/>
                <a:latin typeface="Microsoft YaHei" panose="020B0503020204020204" pitchFamily="34" charset="-122"/>
                <a:ea typeface="Microsoft YaHei" panose="020B0503020204020204" pitchFamily="34" charset="-122"/>
              </a:rPr>
              <a:t> (</a:t>
            </a:r>
            <a:r>
              <a:rPr lang="en-US" altLang="zh-CN" b="0" i="0" dirty="0" err="1">
                <a:effectLst/>
                <a:latin typeface="Microsoft YaHei" panose="020B0503020204020204" pitchFamily="34" charset="-122"/>
                <a:ea typeface="Microsoft YaHei" panose="020B0503020204020204" pitchFamily="34" charset="-122"/>
              </a:rPr>
              <a:t>Spatio</a:t>
            </a:r>
            <a:r>
              <a:rPr lang="en-US" altLang="zh-CN" dirty="0">
                <a:latin typeface="Microsoft YaHei" panose="020B0503020204020204" pitchFamily="34" charset="-122"/>
                <a:ea typeface="Microsoft YaHei" panose="020B0503020204020204" pitchFamily="34" charset="-122"/>
              </a:rPr>
              <a:t>-Temporal) </a:t>
            </a:r>
            <a:r>
              <a:rPr lang="zh-CN" altLang="en-US" b="0" i="0" dirty="0">
                <a:effectLst/>
                <a:latin typeface="Microsoft YaHei" panose="020B0503020204020204" pitchFamily="34" charset="-122"/>
                <a:ea typeface="Microsoft YaHei" panose="020B0503020204020204" pitchFamily="34" charset="-122"/>
              </a:rPr>
              <a:t>数据</a:t>
            </a:r>
            <a:endParaRPr lang="en-US" altLang="zh-CN" b="0" i="0" dirty="0">
              <a:effectLst/>
              <a:latin typeface="Microsoft YaHei" panose="020B0503020204020204" pitchFamily="34" charset="-122"/>
              <a:ea typeface="Microsoft YaHei" panose="020B0503020204020204" pitchFamily="34" charset="-122"/>
            </a:endParaRPr>
          </a:p>
          <a:p>
            <a:pPr>
              <a:lnSpc>
                <a:spcPct val="150000"/>
              </a:lnSpc>
            </a:pPr>
            <a:r>
              <a:rPr lang="zh-CN" altLang="en-US" b="0" i="0" dirty="0">
                <a:effectLst/>
                <a:latin typeface="Microsoft YaHei" panose="020B0503020204020204" pitchFamily="34" charset="-122"/>
                <a:ea typeface="Microsoft YaHei" panose="020B0503020204020204" pitchFamily="34" charset="-122"/>
              </a:rPr>
              <a:t>指具有</a:t>
            </a:r>
            <a:r>
              <a:rPr lang="zh-CN" altLang="en-US" b="0" i="0" dirty="0">
                <a:solidFill>
                  <a:srgbClr val="FF0000"/>
                </a:solidFill>
                <a:effectLst/>
                <a:latin typeface="Microsoft YaHei" panose="020B0503020204020204" pitchFamily="34" charset="-122"/>
                <a:ea typeface="Microsoft YaHei" panose="020B0503020204020204" pitchFamily="34" charset="-122"/>
              </a:rPr>
              <a:t>空间分布</a:t>
            </a:r>
            <a:r>
              <a:rPr lang="zh-CN" altLang="en-US" b="0" i="0" dirty="0">
                <a:effectLst/>
                <a:latin typeface="Microsoft YaHei" panose="020B0503020204020204" pitchFamily="34" charset="-122"/>
                <a:ea typeface="Microsoft YaHei" panose="020B0503020204020204" pitchFamily="34" charset="-122"/>
              </a:rPr>
              <a:t>且随着</a:t>
            </a:r>
            <a:r>
              <a:rPr lang="zh-CN" altLang="en-US" b="0" i="0" dirty="0">
                <a:solidFill>
                  <a:srgbClr val="FF0000"/>
                </a:solidFill>
                <a:effectLst/>
                <a:latin typeface="Microsoft YaHei" panose="020B0503020204020204" pitchFamily="34" charset="-122"/>
                <a:ea typeface="Microsoft YaHei" panose="020B0503020204020204" pitchFamily="34" charset="-122"/>
              </a:rPr>
              <a:t>时间变化而变化</a:t>
            </a:r>
            <a:r>
              <a:rPr lang="zh-CN" altLang="en-US" b="0" i="0" dirty="0">
                <a:effectLst/>
                <a:latin typeface="Microsoft YaHei" panose="020B0503020204020204" pitchFamily="34" charset="-122"/>
                <a:ea typeface="Microsoft YaHei" panose="020B0503020204020204" pitchFamily="34" charset="-122"/>
              </a:rPr>
              <a:t>的数据的集合。</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76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4759AA-ACB2-25F0-1B95-978E7B6C4D7E}"/>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 name="标题 2">
            <a:extLst>
              <a:ext uri="{FF2B5EF4-FFF2-40B4-BE49-F238E27FC236}">
                <a16:creationId xmlns:a16="http://schemas.microsoft.com/office/drawing/2014/main" id="{C9F39FFD-3BA1-1D8C-FF9B-D4E3BD587666}"/>
              </a:ext>
            </a:extLst>
          </p:cNvPr>
          <p:cNvSpPr>
            <a:spLocks noGrp="1"/>
          </p:cNvSpPr>
          <p:nvPr>
            <p:ph type="title"/>
          </p:nvPr>
        </p:nvSpPr>
        <p:spPr/>
        <p:txBody>
          <a:bodyPr/>
          <a:lstStyle/>
          <a:p>
            <a:r>
              <a:rPr kumimoji="1" lang="zh-CN" altLang="en-US" dirty="0"/>
              <a:t>时空图建模</a:t>
            </a:r>
          </a:p>
        </p:txBody>
      </p:sp>
      <p:pic>
        <p:nvPicPr>
          <p:cNvPr id="5" name="图片 4" descr="图表, 雷达图&#10;&#10;描述已自动生成">
            <a:extLst>
              <a:ext uri="{FF2B5EF4-FFF2-40B4-BE49-F238E27FC236}">
                <a16:creationId xmlns:a16="http://schemas.microsoft.com/office/drawing/2014/main" id="{A913CC2F-1814-4715-7224-9B52BC692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420" y="1026118"/>
            <a:ext cx="7289000" cy="2262722"/>
          </a:xfrm>
          <a:prstGeom prst="rect">
            <a:avLst/>
          </a:prstGeom>
        </p:spPr>
      </p:pic>
      <p:sp>
        <p:nvSpPr>
          <p:cNvPr id="11" name="文本框 10">
            <a:extLst>
              <a:ext uri="{FF2B5EF4-FFF2-40B4-BE49-F238E27FC236}">
                <a16:creationId xmlns:a16="http://schemas.microsoft.com/office/drawing/2014/main" id="{755028B1-CAFA-6C75-FC48-D5D459A98D65}"/>
              </a:ext>
            </a:extLst>
          </p:cNvPr>
          <p:cNvSpPr txBox="1"/>
          <p:nvPr/>
        </p:nvSpPr>
        <p:spPr>
          <a:xfrm>
            <a:off x="229698" y="6364591"/>
            <a:ext cx="11348891" cy="307777"/>
          </a:xfrm>
          <a:prstGeom prst="rect">
            <a:avLst/>
          </a:prstGeom>
          <a:noFill/>
        </p:spPr>
        <p:txBody>
          <a:bodyPr wrap="square" rtlCol="0">
            <a:spAutoFit/>
          </a:bodyPr>
          <a:lstStyle/>
          <a:p>
            <a:r>
              <a:rPr kumimoji="1" lang="en-US" altLang="zh-CN" sz="1400" dirty="0">
                <a:solidFill>
                  <a:schemeClr val="accent5">
                    <a:lumMod val="75000"/>
                  </a:schemeClr>
                </a:solidFill>
                <a:ea typeface="Microsoft YaHei" panose="020B0503020204020204" pitchFamily="34" charset="-122"/>
              </a:rPr>
              <a:t>[1] Yu </a:t>
            </a:r>
            <a:r>
              <a:rPr kumimoji="1" lang="en-US" altLang="zh-CN" sz="1400" i="1" dirty="0">
                <a:solidFill>
                  <a:schemeClr val="accent5">
                    <a:lumMod val="75000"/>
                  </a:schemeClr>
                </a:solidFill>
                <a:ea typeface="Microsoft YaHei" panose="020B0503020204020204" pitchFamily="34" charset="-122"/>
              </a:rPr>
              <a:t>et al. </a:t>
            </a:r>
            <a:r>
              <a:rPr kumimoji="1" lang="en-US" altLang="zh-CN" sz="1400" dirty="0" err="1">
                <a:solidFill>
                  <a:schemeClr val="accent5">
                    <a:lumMod val="75000"/>
                  </a:schemeClr>
                </a:solidFill>
                <a:ea typeface="Microsoft YaHei" panose="020B0503020204020204" pitchFamily="34" charset="-122"/>
              </a:rPr>
              <a:t>Spatio</a:t>
            </a:r>
            <a:r>
              <a:rPr kumimoji="1" lang="en-US" altLang="zh-CN" sz="1400" dirty="0">
                <a:solidFill>
                  <a:schemeClr val="accent5">
                    <a:lumMod val="75000"/>
                  </a:schemeClr>
                </a:solidFill>
                <a:ea typeface="Microsoft YaHei" panose="020B0503020204020204" pitchFamily="34" charset="-122"/>
              </a:rPr>
              <a:t>-Temporal Graph Convolutional Networks: A Deep Learning Framework for Traffic Forecasting. IJCAI 2018.</a:t>
            </a:r>
          </a:p>
        </p:txBody>
      </p:sp>
      <p:grpSp>
        <p:nvGrpSpPr>
          <p:cNvPr id="46" name="组合 45">
            <a:extLst>
              <a:ext uri="{FF2B5EF4-FFF2-40B4-BE49-F238E27FC236}">
                <a16:creationId xmlns:a16="http://schemas.microsoft.com/office/drawing/2014/main" id="{07C02308-EEA8-C029-0F00-D465893D7E2C}"/>
              </a:ext>
            </a:extLst>
          </p:cNvPr>
          <p:cNvGrpSpPr/>
          <p:nvPr/>
        </p:nvGrpSpPr>
        <p:grpSpPr>
          <a:xfrm>
            <a:off x="4071817" y="3718623"/>
            <a:ext cx="6573272" cy="2332765"/>
            <a:chOff x="1965044" y="3670509"/>
            <a:chExt cx="6603093" cy="2343348"/>
          </a:xfrm>
        </p:grpSpPr>
        <p:grpSp>
          <p:nvGrpSpPr>
            <p:cNvPr id="44" name="组合 43">
              <a:extLst>
                <a:ext uri="{FF2B5EF4-FFF2-40B4-BE49-F238E27FC236}">
                  <a16:creationId xmlns:a16="http://schemas.microsoft.com/office/drawing/2014/main" id="{8A06D6CA-FEC1-F960-EA8A-242ABBE60986}"/>
                </a:ext>
              </a:extLst>
            </p:cNvPr>
            <p:cNvGrpSpPr/>
            <p:nvPr/>
          </p:nvGrpSpPr>
          <p:grpSpPr>
            <a:xfrm>
              <a:off x="2892498" y="3683102"/>
              <a:ext cx="5675639" cy="2330755"/>
              <a:chOff x="1109418" y="3647134"/>
              <a:chExt cx="5675639" cy="2330755"/>
            </a:xfrm>
          </p:grpSpPr>
          <p:grpSp>
            <p:nvGrpSpPr>
              <p:cNvPr id="38" name="组合 37">
                <a:extLst>
                  <a:ext uri="{FF2B5EF4-FFF2-40B4-BE49-F238E27FC236}">
                    <a16:creationId xmlns:a16="http://schemas.microsoft.com/office/drawing/2014/main" id="{FDEF3B73-A24A-05DB-EDC7-268AABA667F2}"/>
                  </a:ext>
                </a:extLst>
              </p:cNvPr>
              <p:cNvGrpSpPr/>
              <p:nvPr/>
            </p:nvGrpSpPr>
            <p:grpSpPr>
              <a:xfrm>
                <a:off x="1491923" y="3803818"/>
                <a:ext cx="4691707" cy="2174071"/>
                <a:chOff x="1491923" y="3486029"/>
                <a:chExt cx="5377507" cy="2491861"/>
              </a:xfrm>
            </p:grpSpPr>
            <p:sp>
              <p:nvSpPr>
                <p:cNvPr id="6" name="圆角矩形 5">
                  <a:extLst>
                    <a:ext uri="{FF2B5EF4-FFF2-40B4-BE49-F238E27FC236}">
                      <a16:creationId xmlns:a16="http://schemas.microsoft.com/office/drawing/2014/main" id="{11D1592B-04D4-E46C-957A-012B2E38CF5D}"/>
                    </a:ext>
                  </a:extLst>
                </p:cNvPr>
                <p:cNvSpPr/>
                <p:nvPr/>
              </p:nvSpPr>
              <p:spPr>
                <a:xfrm>
                  <a:off x="1943100" y="3715168"/>
                  <a:ext cx="4606290" cy="2262722"/>
                </a:xfrm>
                <a:prstGeom prst="roundRect">
                  <a:avLst/>
                </a:prstGeom>
                <a:solidFill>
                  <a:srgbClr val="DAE8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7" name="圆角矩形 6">
                  <a:extLst>
                    <a:ext uri="{FF2B5EF4-FFF2-40B4-BE49-F238E27FC236}">
                      <a16:creationId xmlns:a16="http://schemas.microsoft.com/office/drawing/2014/main" id="{7E0BD92B-A7AF-30B8-60EF-444121DC4153}"/>
                    </a:ext>
                  </a:extLst>
                </p:cNvPr>
                <p:cNvSpPr/>
                <p:nvPr/>
              </p:nvSpPr>
              <p:spPr>
                <a:xfrm>
                  <a:off x="2257733" y="3926519"/>
                  <a:ext cx="1108710" cy="1874520"/>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panose="020B0503020204020204" pitchFamily="34" charset="-122"/>
                      <a:ea typeface="Microsoft YaHei" panose="020B0503020204020204" pitchFamily="34" charset="-122"/>
                    </a:rPr>
                    <a:t>时序处理模块</a:t>
                  </a:r>
                </a:p>
              </p:txBody>
            </p:sp>
            <p:sp>
              <p:nvSpPr>
                <p:cNvPr id="8" name="圆角矩形 7">
                  <a:extLst>
                    <a:ext uri="{FF2B5EF4-FFF2-40B4-BE49-F238E27FC236}">
                      <a16:creationId xmlns:a16="http://schemas.microsoft.com/office/drawing/2014/main" id="{133E7807-555D-FEDC-36EC-217A57BE7E44}"/>
                    </a:ext>
                  </a:extLst>
                </p:cNvPr>
                <p:cNvSpPr/>
                <p:nvPr/>
              </p:nvSpPr>
              <p:spPr>
                <a:xfrm>
                  <a:off x="3681076" y="3926519"/>
                  <a:ext cx="1108710" cy="1874520"/>
                </a:xfrm>
                <a:prstGeom prst="roundRect">
                  <a:avLst/>
                </a:prstGeom>
                <a:solidFill>
                  <a:srgbClr val="F8CFCB"/>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panose="020B0503020204020204" pitchFamily="34" charset="-122"/>
                      <a:ea typeface="Microsoft YaHei" panose="020B0503020204020204" pitchFamily="34" charset="-122"/>
                    </a:rPr>
                    <a:t>空间卷积模块</a:t>
                  </a:r>
                </a:p>
              </p:txBody>
            </p:sp>
            <p:sp>
              <p:nvSpPr>
                <p:cNvPr id="10" name="圆角矩形 9">
                  <a:extLst>
                    <a:ext uri="{FF2B5EF4-FFF2-40B4-BE49-F238E27FC236}">
                      <a16:creationId xmlns:a16="http://schemas.microsoft.com/office/drawing/2014/main" id="{0F5AC10D-03D2-2F93-8FFA-540AA454F9F4}"/>
                    </a:ext>
                  </a:extLst>
                </p:cNvPr>
                <p:cNvSpPr/>
                <p:nvPr/>
              </p:nvSpPr>
              <p:spPr>
                <a:xfrm>
                  <a:off x="5087583" y="3926519"/>
                  <a:ext cx="1108710" cy="1874520"/>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panose="020B0503020204020204" pitchFamily="34" charset="-122"/>
                      <a:ea typeface="Microsoft YaHei" panose="020B0503020204020204" pitchFamily="34" charset="-122"/>
                    </a:rPr>
                    <a:t>时序处理模块</a:t>
                  </a:r>
                </a:p>
              </p:txBody>
            </p:sp>
            <p:cxnSp>
              <p:nvCxnSpPr>
                <p:cNvPr id="13" name="直线连接符 12">
                  <a:extLst>
                    <a:ext uri="{FF2B5EF4-FFF2-40B4-BE49-F238E27FC236}">
                      <a16:creationId xmlns:a16="http://schemas.microsoft.com/office/drawing/2014/main" id="{25B04B2E-8B0D-6B20-33D0-92139326E49C}"/>
                    </a:ext>
                  </a:extLst>
                </p:cNvPr>
                <p:cNvCxnSpPr>
                  <a:cxnSpLocks/>
                  <a:endCxn id="7" idx="1"/>
                </p:cNvCxnSpPr>
                <p:nvPr/>
              </p:nvCxnSpPr>
              <p:spPr>
                <a:xfrm>
                  <a:off x="1491923" y="4863779"/>
                  <a:ext cx="765810"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5" name="直线连接符 14">
                  <a:extLst>
                    <a:ext uri="{FF2B5EF4-FFF2-40B4-BE49-F238E27FC236}">
                      <a16:creationId xmlns:a16="http://schemas.microsoft.com/office/drawing/2014/main" id="{A3A335E4-C40F-EFD8-8EA3-B7E0D65DA177}"/>
                    </a:ext>
                  </a:extLst>
                </p:cNvPr>
                <p:cNvCxnSpPr>
                  <a:cxnSpLocks/>
                  <a:stCxn id="7" idx="3"/>
                  <a:endCxn id="8" idx="1"/>
                </p:cNvCxnSpPr>
                <p:nvPr/>
              </p:nvCxnSpPr>
              <p:spPr>
                <a:xfrm>
                  <a:off x="3366443" y="4863779"/>
                  <a:ext cx="314633"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25F5CE6A-6B2E-CF42-5990-E59383C1A661}"/>
                    </a:ext>
                  </a:extLst>
                </p:cNvPr>
                <p:cNvCxnSpPr>
                  <a:cxnSpLocks/>
                  <a:stCxn id="8" idx="3"/>
                  <a:endCxn id="10" idx="1"/>
                </p:cNvCxnSpPr>
                <p:nvPr/>
              </p:nvCxnSpPr>
              <p:spPr>
                <a:xfrm>
                  <a:off x="4789786" y="4863779"/>
                  <a:ext cx="297797" cy="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60799A0D-E3E2-9A53-2DD5-297D2CA475EF}"/>
                    </a:ext>
                  </a:extLst>
                </p:cNvPr>
                <p:cNvCxnSpPr>
                  <a:cxnSpLocks/>
                  <a:stCxn id="10" idx="3"/>
                </p:cNvCxnSpPr>
                <p:nvPr/>
              </p:nvCxnSpPr>
              <p:spPr>
                <a:xfrm>
                  <a:off x="6196293" y="4863779"/>
                  <a:ext cx="673137" cy="0"/>
                </a:xfrm>
                <a:prstGeom prst="line">
                  <a:avLst/>
                </a:prstGeom>
                <a:ln w="22225">
                  <a:solidFill>
                    <a:schemeClr val="tx1"/>
                  </a:solidFill>
                  <a:headEnd w="sm" len="med"/>
                  <a:tailEnd type="triangle"/>
                </a:ln>
              </p:spPr>
              <p:style>
                <a:lnRef idx="1">
                  <a:schemeClr val="dk1"/>
                </a:lnRef>
                <a:fillRef idx="0">
                  <a:schemeClr val="dk1"/>
                </a:fillRef>
                <a:effectRef idx="0">
                  <a:schemeClr val="dk1"/>
                </a:effectRef>
                <a:fontRef idx="minor">
                  <a:schemeClr val="tx1"/>
                </a:fontRef>
              </p:style>
            </p:cxnSp>
            <p:cxnSp>
              <p:nvCxnSpPr>
                <p:cNvPr id="36" name="肘形连接符 35">
                  <a:extLst>
                    <a:ext uri="{FF2B5EF4-FFF2-40B4-BE49-F238E27FC236}">
                      <a16:creationId xmlns:a16="http://schemas.microsoft.com/office/drawing/2014/main" id="{B894931B-DF07-FA4C-981B-26A14556B09A}"/>
                    </a:ext>
                  </a:extLst>
                </p:cNvPr>
                <p:cNvCxnSpPr>
                  <a:cxnSpLocks/>
                  <a:endCxn id="8" idx="0"/>
                </p:cNvCxnSpPr>
                <p:nvPr/>
              </p:nvCxnSpPr>
              <p:spPr>
                <a:xfrm>
                  <a:off x="1491923" y="3486029"/>
                  <a:ext cx="2743509" cy="440490"/>
                </a:xfrm>
                <a:prstGeom prst="bentConnector2">
                  <a:avLst/>
                </a:prstGeom>
                <a:ln w="22225">
                  <a:solidFill>
                    <a:schemeClr val="tx1"/>
                  </a:solidFill>
                  <a:tailEnd type="triangle"/>
                </a:ln>
              </p:spPr>
              <p:style>
                <a:lnRef idx="1">
                  <a:schemeClr val="dk1"/>
                </a:lnRef>
                <a:fillRef idx="0">
                  <a:schemeClr val="dk1"/>
                </a:fillRef>
                <a:effectRef idx="0">
                  <a:schemeClr val="dk1"/>
                </a:effectRef>
                <a:fontRef idx="minor">
                  <a:schemeClr val="tx1"/>
                </a:fontRef>
              </p:style>
            </p:cxnSp>
          </p:grpSp>
          <p:pic>
            <p:nvPicPr>
              <p:cNvPr id="39" name="图片 38">
                <a:extLst>
                  <a:ext uri="{FF2B5EF4-FFF2-40B4-BE49-F238E27FC236}">
                    <a16:creationId xmlns:a16="http://schemas.microsoft.com/office/drawing/2014/main" id="{EFE4DEE0-14A6-E4C7-A001-8766874ECDB0}"/>
                  </a:ext>
                </a:extLst>
              </p:cNvPr>
              <p:cNvPicPr>
                <a:picLocks noChangeAspect="1"/>
              </p:cNvPicPr>
              <p:nvPr/>
            </p:nvPicPr>
            <p:blipFill>
              <a:blip r:embed="rId4"/>
              <a:stretch>
                <a:fillRect/>
              </a:stretch>
            </p:blipFill>
            <p:spPr>
              <a:xfrm>
                <a:off x="1109418" y="4849174"/>
                <a:ext cx="292485" cy="313377"/>
              </a:xfrm>
              <a:prstGeom prst="rect">
                <a:avLst/>
              </a:prstGeom>
            </p:spPr>
          </p:pic>
          <p:pic>
            <p:nvPicPr>
              <p:cNvPr id="41" name="图片 40">
                <a:extLst>
                  <a:ext uri="{FF2B5EF4-FFF2-40B4-BE49-F238E27FC236}">
                    <a16:creationId xmlns:a16="http://schemas.microsoft.com/office/drawing/2014/main" id="{72836009-2437-5A1E-1CA2-6D071E484EA7}"/>
                  </a:ext>
                </a:extLst>
              </p:cNvPr>
              <p:cNvPicPr>
                <a:picLocks noChangeAspect="1"/>
              </p:cNvPicPr>
              <p:nvPr/>
            </p:nvPicPr>
            <p:blipFill>
              <a:blip r:embed="rId5"/>
              <a:stretch>
                <a:fillRect/>
              </a:stretch>
            </p:blipFill>
            <p:spPr>
              <a:xfrm>
                <a:off x="6241877" y="4849174"/>
                <a:ext cx="543180" cy="313373"/>
              </a:xfrm>
              <a:prstGeom prst="rect">
                <a:avLst/>
              </a:prstGeom>
            </p:spPr>
          </p:pic>
          <p:pic>
            <p:nvPicPr>
              <p:cNvPr id="42" name="图片 41">
                <a:extLst>
                  <a:ext uri="{FF2B5EF4-FFF2-40B4-BE49-F238E27FC236}">
                    <a16:creationId xmlns:a16="http://schemas.microsoft.com/office/drawing/2014/main" id="{CB7C674F-952D-D3BE-CF86-55A8960F2AB4}"/>
                  </a:ext>
                </a:extLst>
              </p:cNvPr>
              <p:cNvPicPr>
                <a:picLocks noChangeAspect="1"/>
              </p:cNvPicPr>
              <p:nvPr/>
            </p:nvPicPr>
            <p:blipFill>
              <a:blip r:embed="rId6"/>
              <a:stretch>
                <a:fillRect/>
              </a:stretch>
            </p:blipFill>
            <p:spPr>
              <a:xfrm>
                <a:off x="1109418" y="3647134"/>
                <a:ext cx="208913" cy="313369"/>
              </a:xfrm>
              <a:prstGeom prst="rect">
                <a:avLst/>
              </a:prstGeom>
            </p:spPr>
          </p:pic>
        </p:grpSp>
        <p:sp>
          <p:nvSpPr>
            <p:cNvPr id="45" name="文本框 44">
              <a:extLst>
                <a:ext uri="{FF2B5EF4-FFF2-40B4-BE49-F238E27FC236}">
                  <a16:creationId xmlns:a16="http://schemas.microsoft.com/office/drawing/2014/main" id="{3EFCF525-11C3-2004-795D-B859C6C9A72B}"/>
                </a:ext>
              </a:extLst>
            </p:cNvPr>
            <p:cNvSpPr txBox="1"/>
            <p:nvPr/>
          </p:nvSpPr>
          <p:spPr>
            <a:xfrm>
              <a:off x="1965044" y="3670509"/>
              <a:ext cx="1005403"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邻接矩阵</a:t>
              </a:r>
            </a:p>
          </p:txBody>
        </p:sp>
      </p:grpSp>
      <p:grpSp>
        <p:nvGrpSpPr>
          <p:cNvPr id="54" name="组合 53">
            <a:extLst>
              <a:ext uri="{FF2B5EF4-FFF2-40B4-BE49-F238E27FC236}">
                <a16:creationId xmlns:a16="http://schemas.microsoft.com/office/drawing/2014/main" id="{23D061E9-F505-6B61-E383-18D3B5AA15A8}"/>
              </a:ext>
            </a:extLst>
          </p:cNvPr>
          <p:cNvGrpSpPr/>
          <p:nvPr/>
        </p:nvGrpSpPr>
        <p:grpSpPr>
          <a:xfrm>
            <a:off x="669230" y="1376501"/>
            <a:ext cx="2553786" cy="1538915"/>
            <a:chOff x="527224" y="1444315"/>
            <a:chExt cx="2553786" cy="1538915"/>
          </a:xfrm>
        </p:grpSpPr>
        <p:sp>
          <p:nvSpPr>
            <p:cNvPr id="48" name="文本框 47">
              <a:extLst>
                <a:ext uri="{FF2B5EF4-FFF2-40B4-BE49-F238E27FC236}">
                  <a16:creationId xmlns:a16="http://schemas.microsoft.com/office/drawing/2014/main" id="{E73CEBD0-9D20-9D82-F6D5-E5A0F32B059F}"/>
                </a:ext>
              </a:extLst>
            </p:cNvPr>
            <p:cNvSpPr txBox="1"/>
            <p:nvPr/>
          </p:nvSpPr>
          <p:spPr>
            <a:xfrm>
              <a:off x="977700" y="1502572"/>
              <a:ext cx="1980029" cy="1336071"/>
            </a:xfrm>
            <a:prstGeom prst="rect">
              <a:avLst/>
            </a:prstGeom>
            <a:noFill/>
          </p:spPr>
          <p:txBody>
            <a:bodyPr wrap="none" rtlCol="0">
              <a:spAutoFit/>
            </a:bodyPr>
            <a:lstStyle/>
            <a:p>
              <a:pPr>
                <a:lnSpc>
                  <a:spcPct val="150000"/>
                </a:lnSpc>
              </a:pPr>
              <a:r>
                <a:rPr kumimoji="1" lang="zh-CN" altLang="en-US" sz="2000" b="1" dirty="0">
                  <a:latin typeface="Microsoft YaHei" panose="020B0503020204020204" pitchFamily="34" charset="-122"/>
                  <a:ea typeface="Microsoft YaHei" panose="020B0503020204020204" pitchFamily="34" charset="-122"/>
                  <a:cs typeface="Calibri" panose="020F0502020204030204" pitchFamily="34" charset="0"/>
                </a:rPr>
                <a:t>时空图数据特性</a:t>
              </a:r>
              <a:endParaRPr kumimoji="1" lang="en-US" altLang="zh-CN" sz="2000" b="1" dirty="0">
                <a:latin typeface="Microsoft YaHei" panose="020B0503020204020204" pitchFamily="34" charset="-122"/>
                <a:ea typeface="Microsoft YaHei" panose="020B0503020204020204" pitchFamily="34" charset="-122"/>
                <a:cs typeface="Calibri" panose="020F0502020204030204" pitchFamily="34" charset="0"/>
              </a:endParaRPr>
            </a:p>
            <a:p>
              <a:pPr marL="177750" indent="-285750">
                <a:lnSpc>
                  <a:spcPct val="150000"/>
                </a:lnSpc>
                <a:buFont typeface="Arial" panose="020B0604020202020204" pitchFamily="34" charset="0"/>
                <a:buChar char="•"/>
              </a:pPr>
              <a:r>
                <a:rPr kumimoji="1" lang="zh-CN" altLang="en-US" dirty="0">
                  <a:solidFill>
                    <a:schemeClr val="accent6"/>
                  </a:solidFill>
                  <a:latin typeface="Microsoft YaHei" panose="020B0503020204020204" pitchFamily="34" charset="-122"/>
                  <a:ea typeface="Microsoft YaHei" panose="020B0503020204020204" pitchFamily="34" charset="-122"/>
                  <a:cs typeface="Calibri" panose="020F0502020204030204" pitchFamily="34" charset="0"/>
                </a:rPr>
                <a:t>时间</a:t>
              </a:r>
              <a:r>
                <a:rPr kumimoji="1" lang="zh-CN" altLang="en-US" dirty="0">
                  <a:latin typeface="Microsoft YaHei" panose="020B0503020204020204" pitchFamily="34" charset="-122"/>
                  <a:ea typeface="Microsoft YaHei" panose="020B0503020204020204" pitchFamily="34" charset="-122"/>
                  <a:cs typeface="Calibri" panose="020F0502020204030204" pitchFamily="34" charset="0"/>
                </a:rPr>
                <a:t>相关性</a:t>
              </a:r>
              <a:endParaRPr kumimoji="1"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pPr marL="177750" indent="-285750">
                <a:lnSpc>
                  <a:spcPct val="150000"/>
                </a:lnSpc>
                <a:buFont typeface="Arial" panose="020B0604020202020204" pitchFamily="34" charset="0"/>
                <a:buChar char="•"/>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cs typeface="Calibri" panose="020F0502020204030204" pitchFamily="34" charset="0"/>
                </a:rPr>
                <a:t>空间</a:t>
              </a:r>
              <a:r>
                <a:rPr kumimoji="1" lang="zh-CN" altLang="en-US" dirty="0">
                  <a:latin typeface="Microsoft YaHei" panose="020B0503020204020204" pitchFamily="34" charset="-122"/>
                  <a:ea typeface="Microsoft YaHei" panose="020B0503020204020204" pitchFamily="34" charset="-122"/>
                  <a:cs typeface="Calibri" panose="020F0502020204030204" pitchFamily="34" charset="0"/>
                </a:rPr>
                <a:t>相关性</a:t>
              </a:r>
            </a:p>
          </p:txBody>
        </p:sp>
        <p:sp>
          <p:nvSpPr>
            <p:cNvPr id="50" name="圆角矩形 49">
              <a:extLst>
                <a:ext uri="{FF2B5EF4-FFF2-40B4-BE49-F238E27FC236}">
                  <a16:creationId xmlns:a16="http://schemas.microsoft.com/office/drawing/2014/main" id="{FC6088E2-C1DB-EE2E-554E-75BF65DF1EF9}"/>
                </a:ext>
              </a:extLst>
            </p:cNvPr>
            <p:cNvSpPr/>
            <p:nvPr/>
          </p:nvSpPr>
          <p:spPr>
            <a:xfrm>
              <a:off x="527224" y="1444315"/>
              <a:ext cx="2553786" cy="1538915"/>
            </a:xfrm>
            <a:prstGeom prst="roundRect">
              <a:avLst>
                <a:gd name="adj" fmla="val 924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5" name="组合 54">
            <a:extLst>
              <a:ext uri="{FF2B5EF4-FFF2-40B4-BE49-F238E27FC236}">
                <a16:creationId xmlns:a16="http://schemas.microsoft.com/office/drawing/2014/main" id="{3C4B6CB7-D7FD-CA59-40F7-CAF4E7F11E60}"/>
              </a:ext>
            </a:extLst>
          </p:cNvPr>
          <p:cNvGrpSpPr/>
          <p:nvPr/>
        </p:nvGrpSpPr>
        <p:grpSpPr>
          <a:xfrm>
            <a:off x="531032" y="4188805"/>
            <a:ext cx="2830181" cy="1538915"/>
            <a:chOff x="389026" y="4182562"/>
            <a:chExt cx="2830181" cy="1538915"/>
          </a:xfrm>
        </p:grpSpPr>
        <p:sp>
          <p:nvSpPr>
            <p:cNvPr id="49" name="文本框 48">
              <a:extLst>
                <a:ext uri="{FF2B5EF4-FFF2-40B4-BE49-F238E27FC236}">
                  <a16:creationId xmlns:a16="http://schemas.microsoft.com/office/drawing/2014/main" id="{E65E8918-2DDF-63ED-4958-F3CABE527ECD}"/>
                </a:ext>
              </a:extLst>
            </p:cNvPr>
            <p:cNvSpPr txBox="1"/>
            <p:nvPr/>
          </p:nvSpPr>
          <p:spPr>
            <a:xfrm>
              <a:off x="389026" y="4472079"/>
              <a:ext cx="2830181" cy="1015663"/>
            </a:xfrm>
            <a:prstGeom prst="rect">
              <a:avLst/>
            </a:prstGeom>
            <a:noFill/>
          </p:spPr>
          <p:txBody>
            <a:bodyPr wrap="square" rtlCol="0">
              <a:spAutoFit/>
            </a:bodyPr>
            <a:lstStyle/>
            <a:p>
              <a:pPr algn="ctr"/>
              <a:r>
                <a:rPr kumimoji="1" lang="en-US" altLang="zh-CN" sz="2000" dirty="0" err="1">
                  <a:latin typeface="Calibri" panose="020F0502020204030204" pitchFamily="34" charset="0"/>
                  <a:ea typeface="Microsoft YaHei" panose="020B0503020204020204" pitchFamily="34" charset="-122"/>
                  <a:cs typeface="Calibri" panose="020F0502020204030204" pitchFamily="34" charset="0"/>
                </a:rPr>
                <a:t>Spatio</a:t>
              </a: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-Temporal</a:t>
              </a:r>
            </a:p>
            <a:p>
              <a:pPr algn="ct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Graph Neural Network</a:t>
              </a:r>
            </a:p>
            <a:p>
              <a:pPr algn="ct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a:t>
              </a:r>
              <a:r>
                <a:rPr kumimoji="1" lang="en-US" altLang="zh-CN" sz="2000" b="1" dirty="0">
                  <a:solidFill>
                    <a:srgbClr val="C00000"/>
                  </a:solidFill>
                  <a:latin typeface="Calibri" panose="020F0502020204030204" pitchFamily="34" charset="0"/>
                  <a:ea typeface="Microsoft YaHei" panose="020B0503020204020204" pitchFamily="34" charset="-122"/>
                  <a:cs typeface="Calibri" panose="020F0502020204030204" pitchFamily="34" charset="0"/>
                </a:rPr>
                <a:t>STGNN</a:t>
              </a:r>
              <a:r>
                <a:rPr kumimoji="1" lang="en-US" altLang="zh-CN" sz="2000" dirty="0">
                  <a:latin typeface="Calibri" panose="020F0502020204030204" pitchFamily="34" charset="0"/>
                  <a:ea typeface="Microsoft YaHei" panose="020B0503020204020204" pitchFamily="34" charset="-122"/>
                  <a:cs typeface="Calibri" panose="020F0502020204030204" pitchFamily="34" charset="0"/>
                </a:rPr>
                <a:t>)</a:t>
              </a:r>
              <a:endParaRPr kumimoji="1" lang="zh-CN" altLang="en-US" sz="20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51" name="圆角矩形 50">
              <a:extLst>
                <a:ext uri="{FF2B5EF4-FFF2-40B4-BE49-F238E27FC236}">
                  <a16:creationId xmlns:a16="http://schemas.microsoft.com/office/drawing/2014/main" id="{C2C2887A-26A3-2CC6-F51B-3073367DD42D}"/>
                </a:ext>
              </a:extLst>
            </p:cNvPr>
            <p:cNvSpPr/>
            <p:nvPr/>
          </p:nvSpPr>
          <p:spPr>
            <a:xfrm>
              <a:off x="527224" y="4182562"/>
              <a:ext cx="2553786" cy="1538915"/>
            </a:xfrm>
            <a:prstGeom prst="roundRect">
              <a:avLst>
                <a:gd name="adj" fmla="val 924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53" name="直线箭头连接符 52">
            <a:extLst>
              <a:ext uri="{FF2B5EF4-FFF2-40B4-BE49-F238E27FC236}">
                <a16:creationId xmlns:a16="http://schemas.microsoft.com/office/drawing/2014/main" id="{15485B68-141F-3A75-2ECE-A2D833601BBC}"/>
              </a:ext>
            </a:extLst>
          </p:cNvPr>
          <p:cNvCxnSpPr>
            <a:stCxn id="50" idx="2"/>
            <a:endCxn id="51" idx="0"/>
          </p:cNvCxnSpPr>
          <p:nvPr/>
        </p:nvCxnSpPr>
        <p:spPr>
          <a:xfrm>
            <a:off x="1946123" y="2915416"/>
            <a:ext cx="0" cy="1273389"/>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46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D9EF42-3793-4290-B675-8F41BDB1B64F}"/>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3" name="标题 2">
            <a:extLst>
              <a:ext uri="{FF2B5EF4-FFF2-40B4-BE49-F238E27FC236}">
                <a16:creationId xmlns:a16="http://schemas.microsoft.com/office/drawing/2014/main" id="{86B98AA3-CA70-8DB6-B15A-E51BF3A4C1DD}"/>
              </a:ext>
            </a:extLst>
          </p:cNvPr>
          <p:cNvSpPr>
            <a:spLocks noGrp="1"/>
          </p:cNvSpPr>
          <p:nvPr>
            <p:ph type="title"/>
          </p:nvPr>
        </p:nvSpPr>
        <p:spPr/>
        <p:txBody>
          <a:bodyPr/>
          <a:lstStyle/>
          <a:p>
            <a:r>
              <a:rPr kumimoji="1" lang="zh-CN" altLang="en-US" dirty="0"/>
              <a:t>图神经网络</a:t>
            </a:r>
          </a:p>
        </p:txBody>
      </p:sp>
      <p:grpSp>
        <p:nvGrpSpPr>
          <p:cNvPr id="2084" name="组合 2083">
            <a:extLst>
              <a:ext uri="{FF2B5EF4-FFF2-40B4-BE49-F238E27FC236}">
                <a16:creationId xmlns:a16="http://schemas.microsoft.com/office/drawing/2014/main" id="{B3A67380-14DC-9624-2AB3-FD2B09913220}"/>
              </a:ext>
            </a:extLst>
          </p:cNvPr>
          <p:cNvGrpSpPr/>
          <p:nvPr/>
        </p:nvGrpSpPr>
        <p:grpSpPr>
          <a:xfrm>
            <a:off x="487575" y="1821929"/>
            <a:ext cx="3464991" cy="3237550"/>
            <a:chOff x="741999" y="1810225"/>
            <a:chExt cx="3464991" cy="3237550"/>
          </a:xfrm>
        </p:grpSpPr>
        <p:pic>
          <p:nvPicPr>
            <p:cNvPr id="5" name="图片 4">
              <a:extLst>
                <a:ext uri="{FF2B5EF4-FFF2-40B4-BE49-F238E27FC236}">
                  <a16:creationId xmlns:a16="http://schemas.microsoft.com/office/drawing/2014/main" id="{D406700B-5F89-B0B0-0D2B-C7192D054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2" y="1810225"/>
              <a:ext cx="3196568" cy="3237550"/>
            </a:xfrm>
            <a:prstGeom prst="rect">
              <a:avLst/>
            </a:prstGeom>
          </p:spPr>
        </p:pic>
        <p:cxnSp>
          <p:nvCxnSpPr>
            <p:cNvPr id="7" name="直线箭头连接符 6">
              <a:extLst>
                <a:ext uri="{FF2B5EF4-FFF2-40B4-BE49-F238E27FC236}">
                  <a16:creationId xmlns:a16="http://schemas.microsoft.com/office/drawing/2014/main" id="{511CE96B-8313-F1B2-965D-9603A15327FF}"/>
                </a:ext>
              </a:extLst>
            </p:cNvPr>
            <p:cNvCxnSpPr/>
            <p:nvPr/>
          </p:nvCxnSpPr>
          <p:spPr>
            <a:xfrm>
              <a:off x="1321286" y="2360905"/>
              <a:ext cx="320633" cy="4512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52B9024-E4AC-BAB9-C9F7-DAEE794FC84C}"/>
                </a:ext>
              </a:extLst>
            </p:cNvPr>
            <p:cNvSpPr txBox="1"/>
            <p:nvPr/>
          </p:nvSpPr>
          <p:spPr>
            <a:xfrm>
              <a:off x="741999" y="1991573"/>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目标节点</a:t>
              </a:r>
            </a:p>
          </p:txBody>
        </p:sp>
      </p:grpSp>
      <p:pic>
        <p:nvPicPr>
          <p:cNvPr id="10" name="图片 9">
            <a:extLst>
              <a:ext uri="{FF2B5EF4-FFF2-40B4-BE49-F238E27FC236}">
                <a16:creationId xmlns:a16="http://schemas.microsoft.com/office/drawing/2014/main" id="{22290534-181B-D85F-A306-EC5C96868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124" y="1226061"/>
            <a:ext cx="468000" cy="468000"/>
          </a:xfrm>
          <a:prstGeom prst="rect">
            <a:avLst/>
          </a:prstGeom>
        </p:spPr>
      </p:pic>
      <p:pic>
        <p:nvPicPr>
          <p:cNvPr id="12" name="图片 11">
            <a:extLst>
              <a:ext uri="{FF2B5EF4-FFF2-40B4-BE49-F238E27FC236}">
                <a16:creationId xmlns:a16="http://schemas.microsoft.com/office/drawing/2014/main" id="{26F21D99-BDBD-2B3D-EF5E-73C04B260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2124" y="3521392"/>
            <a:ext cx="468000" cy="468000"/>
          </a:xfrm>
          <a:prstGeom prst="rect">
            <a:avLst/>
          </a:prstGeom>
        </p:spPr>
      </p:pic>
      <p:pic>
        <p:nvPicPr>
          <p:cNvPr id="14" name="图片 13">
            <a:extLst>
              <a:ext uri="{FF2B5EF4-FFF2-40B4-BE49-F238E27FC236}">
                <a16:creationId xmlns:a16="http://schemas.microsoft.com/office/drawing/2014/main" id="{D624903D-7838-918C-4BF6-458746916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2124" y="3030230"/>
            <a:ext cx="468000" cy="468000"/>
          </a:xfrm>
          <a:prstGeom prst="rect">
            <a:avLst/>
          </a:prstGeom>
        </p:spPr>
      </p:pic>
      <p:pic>
        <p:nvPicPr>
          <p:cNvPr id="16" name="图片 15">
            <a:extLst>
              <a:ext uri="{FF2B5EF4-FFF2-40B4-BE49-F238E27FC236}">
                <a16:creationId xmlns:a16="http://schemas.microsoft.com/office/drawing/2014/main" id="{D2695DF0-F4C4-E177-24F5-970DD9682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2124" y="1816530"/>
            <a:ext cx="468000" cy="468000"/>
          </a:xfrm>
          <a:prstGeom prst="rect">
            <a:avLst/>
          </a:prstGeom>
        </p:spPr>
      </p:pic>
      <p:pic>
        <p:nvPicPr>
          <p:cNvPr id="18" name="图片 17">
            <a:extLst>
              <a:ext uri="{FF2B5EF4-FFF2-40B4-BE49-F238E27FC236}">
                <a16:creationId xmlns:a16="http://schemas.microsoft.com/office/drawing/2014/main" id="{89173CA1-4128-0040-D3E0-966BD8EA9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5689" y="4009844"/>
            <a:ext cx="468000" cy="468000"/>
          </a:xfrm>
          <a:prstGeom prst="rect">
            <a:avLst/>
          </a:prstGeom>
        </p:spPr>
      </p:pic>
      <p:pic>
        <p:nvPicPr>
          <p:cNvPr id="20" name="图片 19">
            <a:extLst>
              <a:ext uri="{FF2B5EF4-FFF2-40B4-BE49-F238E27FC236}">
                <a16:creationId xmlns:a16="http://schemas.microsoft.com/office/drawing/2014/main" id="{B6196282-5E3D-D15F-AE54-1C4D11FA5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2274" y="4813775"/>
            <a:ext cx="468000" cy="468000"/>
          </a:xfrm>
          <a:prstGeom prst="rect">
            <a:avLst/>
          </a:prstGeom>
        </p:spPr>
      </p:pic>
      <p:pic>
        <p:nvPicPr>
          <p:cNvPr id="21" name="图片 20">
            <a:extLst>
              <a:ext uri="{FF2B5EF4-FFF2-40B4-BE49-F238E27FC236}">
                <a16:creationId xmlns:a16="http://schemas.microsoft.com/office/drawing/2014/main" id="{7F43A385-6BB9-1EBA-8C31-2A65FD3DF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124" y="2539068"/>
            <a:ext cx="468000" cy="468000"/>
          </a:xfrm>
          <a:prstGeom prst="rect">
            <a:avLst/>
          </a:prstGeom>
        </p:spPr>
      </p:pic>
      <p:pic>
        <p:nvPicPr>
          <p:cNvPr id="22" name="图片 21">
            <a:extLst>
              <a:ext uri="{FF2B5EF4-FFF2-40B4-BE49-F238E27FC236}">
                <a16:creationId xmlns:a16="http://schemas.microsoft.com/office/drawing/2014/main" id="{47A3FA2F-5492-2FED-01ED-5FE6EA781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121" y="4837183"/>
            <a:ext cx="468000" cy="468000"/>
          </a:xfrm>
          <a:prstGeom prst="rect">
            <a:avLst/>
          </a:prstGeom>
        </p:spPr>
      </p:pic>
      <p:pic>
        <p:nvPicPr>
          <p:cNvPr id="23" name="图片 22">
            <a:extLst>
              <a:ext uri="{FF2B5EF4-FFF2-40B4-BE49-F238E27FC236}">
                <a16:creationId xmlns:a16="http://schemas.microsoft.com/office/drawing/2014/main" id="{705CDF0A-ED4D-6C0A-6739-9D4073808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274" y="1523573"/>
            <a:ext cx="468000" cy="468000"/>
          </a:xfrm>
          <a:prstGeom prst="rect">
            <a:avLst/>
          </a:prstGeom>
        </p:spPr>
      </p:pic>
      <p:pic>
        <p:nvPicPr>
          <p:cNvPr id="24" name="图片 23">
            <a:extLst>
              <a:ext uri="{FF2B5EF4-FFF2-40B4-BE49-F238E27FC236}">
                <a16:creationId xmlns:a16="http://schemas.microsoft.com/office/drawing/2014/main" id="{9CC3563F-FC54-35C4-B666-7420281B56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2274" y="3195000"/>
            <a:ext cx="468000" cy="468000"/>
          </a:xfrm>
          <a:prstGeom prst="rect">
            <a:avLst/>
          </a:prstGeom>
        </p:spPr>
      </p:pic>
      <p:sp>
        <p:nvSpPr>
          <p:cNvPr id="25" name="圆角矩形 24">
            <a:extLst>
              <a:ext uri="{FF2B5EF4-FFF2-40B4-BE49-F238E27FC236}">
                <a16:creationId xmlns:a16="http://schemas.microsoft.com/office/drawing/2014/main" id="{EBA26D04-67E8-5EAF-DD90-3A73B2370271}"/>
              </a:ext>
            </a:extLst>
          </p:cNvPr>
          <p:cNvSpPr/>
          <p:nvPr/>
        </p:nvSpPr>
        <p:spPr>
          <a:xfrm>
            <a:off x="9201814" y="1523573"/>
            <a:ext cx="688769" cy="468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C6D29C74-5956-E4AC-CE87-FA74F04BB458}"/>
              </a:ext>
            </a:extLst>
          </p:cNvPr>
          <p:cNvSpPr/>
          <p:nvPr/>
        </p:nvSpPr>
        <p:spPr>
          <a:xfrm>
            <a:off x="9201814" y="3191099"/>
            <a:ext cx="688769" cy="468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B03EF74F-7828-DAF5-B84B-B69017986761}"/>
              </a:ext>
            </a:extLst>
          </p:cNvPr>
          <p:cNvSpPr/>
          <p:nvPr/>
        </p:nvSpPr>
        <p:spPr>
          <a:xfrm>
            <a:off x="9201813" y="4837183"/>
            <a:ext cx="688769" cy="468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F858041A-15E9-A6DE-1E9B-B3F6FA9A0585}"/>
              </a:ext>
            </a:extLst>
          </p:cNvPr>
          <p:cNvSpPr/>
          <p:nvPr/>
        </p:nvSpPr>
        <p:spPr>
          <a:xfrm>
            <a:off x="6297665" y="3028925"/>
            <a:ext cx="1204970" cy="81874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D4654629-2E84-13C1-431E-18C4F2EE668F}"/>
              </a:ext>
            </a:extLst>
          </p:cNvPr>
          <p:cNvCxnSpPr>
            <a:cxnSpLocks/>
            <a:stCxn id="10" idx="1"/>
          </p:cNvCxnSpPr>
          <p:nvPr/>
        </p:nvCxnSpPr>
        <p:spPr>
          <a:xfrm flipH="1">
            <a:off x="9964349" y="1460061"/>
            <a:ext cx="427775" cy="224209"/>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CF8EEF51-C292-53D3-6500-D014786C8ECE}"/>
              </a:ext>
            </a:extLst>
          </p:cNvPr>
          <p:cNvCxnSpPr>
            <a:cxnSpLocks/>
            <a:stCxn id="16" idx="1"/>
          </p:cNvCxnSpPr>
          <p:nvPr/>
        </p:nvCxnSpPr>
        <p:spPr>
          <a:xfrm flipH="1" flipV="1">
            <a:off x="10006184" y="1791808"/>
            <a:ext cx="385940" cy="258722"/>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49C4C9E7-9E85-C5FD-FD56-8918A05A7258}"/>
              </a:ext>
            </a:extLst>
          </p:cNvPr>
          <p:cNvCxnSpPr>
            <a:cxnSpLocks/>
            <a:stCxn id="21" idx="1"/>
          </p:cNvCxnSpPr>
          <p:nvPr/>
        </p:nvCxnSpPr>
        <p:spPr>
          <a:xfrm flipH="1">
            <a:off x="9964349" y="2773068"/>
            <a:ext cx="427775" cy="497026"/>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C193A9E8-6BEC-D0A2-30BF-85EF9EA2E5B4}"/>
              </a:ext>
            </a:extLst>
          </p:cNvPr>
          <p:cNvCxnSpPr>
            <a:cxnSpLocks/>
            <a:stCxn id="14" idx="1"/>
          </p:cNvCxnSpPr>
          <p:nvPr/>
        </p:nvCxnSpPr>
        <p:spPr>
          <a:xfrm flipH="1">
            <a:off x="10006184" y="3264230"/>
            <a:ext cx="385940" cy="135526"/>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3065DDFB-72A2-F426-0C3F-71E716D314B2}"/>
              </a:ext>
            </a:extLst>
          </p:cNvPr>
          <p:cNvCxnSpPr>
            <a:cxnSpLocks/>
            <a:stCxn id="12" idx="1"/>
          </p:cNvCxnSpPr>
          <p:nvPr/>
        </p:nvCxnSpPr>
        <p:spPr>
          <a:xfrm flipH="1" flipV="1">
            <a:off x="10006184" y="3484056"/>
            <a:ext cx="385940" cy="271336"/>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F9C3068-3705-E11A-01F0-4FAE1BB70E9A}"/>
              </a:ext>
            </a:extLst>
          </p:cNvPr>
          <p:cNvCxnSpPr>
            <a:cxnSpLocks/>
            <a:stCxn id="18" idx="1"/>
          </p:cNvCxnSpPr>
          <p:nvPr/>
        </p:nvCxnSpPr>
        <p:spPr>
          <a:xfrm flipH="1" flipV="1">
            <a:off x="9964349" y="3566763"/>
            <a:ext cx="441340" cy="677081"/>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70F24D8F-0AC2-5F25-58D8-BF951DC5D939}"/>
              </a:ext>
            </a:extLst>
          </p:cNvPr>
          <p:cNvCxnSpPr>
            <a:cxnSpLocks/>
            <a:stCxn id="22" idx="1"/>
          </p:cNvCxnSpPr>
          <p:nvPr/>
        </p:nvCxnSpPr>
        <p:spPr>
          <a:xfrm flipH="1">
            <a:off x="10006184" y="5071183"/>
            <a:ext cx="385937" cy="0"/>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EAE82544-6D46-D45B-5F86-D35DFD0A7CEE}"/>
              </a:ext>
            </a:extLst>
          </p:cNvPr>
          <p:cNvCxnSpPr>
            <a:cxnSpLocks/>
            <a:stCxn id="25" idx="1"/>
            <a:endCxn id="23" idx="3"/>
          </p:cNvCxnSpPr>
          <p:nvPr/>
        </p:nvCxnSpPr>
        <p:spPr>
          <a:xfrm flipH="1">
            <a:off x="8700274" y="1757573"/>
            <a:ext cx="501540" cy="0"/>
          </a:xfrm>
          <a:prstGeom prst="straightConnector1">
            <a:avLst/>
          </a:prstGeom>
          <a:ln w="28575">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C8A7FF0E-8143-430B-7020-091631D03B7F}"/>
              </a:ext>
            </a:extLst>
          </p:cNvPr>
          <p:cNvCxnSpPr>
            <a:cxnSpLocks/>
            <a:stCxn id="26" idx="1"/>
            <a:endCxn id="24" idx="3"/>
          </p:cNvCxnSpPr>
          <p:nvPr/>
        </p:nvCxnSpPr>
        <p:spPr>
          <a:xfrm flipH="1">
            <a:off x="8700274" y="3425099"/>
            <a:ext cx="501540" cy="3901"/>
          </a:xfrm>
          <a:prstGeom prst="straightConnector1">
            <a:avLst/>
          </a:prstGeom>
          <a:ln w="28575">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A67BAF8E-2B32-CA0D-8B4B-E0CBBD9F83C8}"/>
              </a:ext>
            </a:extLst>
          </p:cNvPr>
          <p:cNvCxnSpPr>
            <a:cxnSpLocks/>
            <a:stCxn id="27" idx="1"/>
            <a:endCxn id="20" idx="3"/>
          </p:cNvCxnSpPr>
          <p:nvPr/>
        </p:nvCxnSpPr>
        <p:spPr>
          <a:xfrm flipH="1" flipV="1">
            <a:off x="8700274" y="5047775"/>
            <a:ext cx="501539" cy="23408"/>
          </a:xfrm>
          <a:prstGeom prst="straightConnector1">
            <a:avLst/>
          </a:prstGeom>
          <a:ln w="28575">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CFCCDD40-DA6E-5327-6E3B-7B32F46DE19D}"/>
              </a:ext>
            </a:extLst>
          </p:cNvPr>
          <p:cNvCxnSpPr>
            <a:cxnSpLocks/>
            <a:stCxn id="23" idx="1"/>
          </p:cNvCxnSpPr>
          <p:nvPr/>
        </p:nvCxnSpPr>
        <p:spPr>
          <a:xfrm flipH="1">
            <a:off x="7643021" y="1757573"/>
            <a:ext cx="589253" cy="1437427"/>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8" name="直线箭头连接符 2047">
            <a:extLst>
              <a:ext uri="{FF2B5EF4-FFF2-40B4-BE49-F238E27FC236}">
                <a16:creationId xmlns:a16="http://schemas.microsoft.com/office/drawing/2014/main" id="{BFEA5116-FE1B-91FF-9741-F2AEB815D946}"/>
              </a:ext>
            </a:extLst>
          </p:cNvPr>
          <p:cNvCxnSpPr>
            <a:cxnSpLocks/>
            <a:stCxn id="24" idx="1"/>
          </p:cNvCxnSpPr>
          <p:nvPr/>
        </p:nvCxnSpPr>
        <p:spPr>
          <a:xfrm flipH="1">
            <a:off x="7643021" y="3429000"/>
            <a:ext cx="589253" cy="9297"/>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2" name="直线箭头连接符 2051">
            <a:extLst>
              <a:ext uri="{FF2B5EF4-FFF2-40B4-BE49-F238E27FC236}">
                <a16:creationId xmlns:a16="http://schemas.microsoft.com/office/drawing/2014/main" id="{BE13CF17-37D1-7004-FC70-740FB9BECCEF}"/>
              </a:ext>
            </a:extLst>
          </p:cNvPr>
          <p:cNvCxnSpPr>
            <a:cxnSpLocks/>
            <a:stCxn id="20" idx="1"/>
          </p:cNvCxnSpPr>
          <p:nvPr/>
        </p:nvCxnSpPr>
        <p:spPr>
          <a:xfrm flipH="1" flipV="1">
            <a:off x="7643020" y="3672297"/>
            <a:ext cx="589254" cy="1375478"/>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57" name="图片 2056">
            <a:extLst>
              <a:ext uri="{FF2B5EF4-FFF2-40B4-BE49-F238E27FC236}">
                <a16:creationId xmlns:a16="http://schemas.microsoft.com/office/drawing/2014/main" id="{0A5DAFDB-98FA-C68B-986C-F84DBB0B1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060" y="3204297"/>
            <a:ext cx="468000" cy="468000"/>
          </a:xfrm>
          <a:prstGeom prst="rect">
            <a:avLst/>
          </a:prstGeom>
        </p:spPr>
      </p:pic>
      <p:cxnSp>
        <p:nvCxnSpPr>
          <p:cNvPr id="2058" name="直线箭头连接符 2057">
            <a:extLst>
              <a:ext uri="{FF2B5EF4-FFF2-40B4-BE49-F238E27FC236}">
                <a16:creationId xmlns:a16="http://schemas.microsoft.com/office/drawing/2014/main" id="{72086EA5-364C-5E79-1F4C-1CB47A73D74F}"/>
              </a:ext>
            </a:extLst>
          </p:cNvPr>
          <p:cNvCxnSpPr>
            <a:cxnSpLocks/>
            <a:stCxn id="28" idx="1"/>
            <a:endCxn id="2057" idx="3"/>
          </p:cNvCxnSpPr>
          <p:nvPr/>
        </p:nvCxnSpPr>
        <p:spPr>
          <a:xfrm flipH="1" flipV="1">
            <a:off x="5884060" y="3438297"/>
            <a:ext cx="413605" cy="1"/>
          </a:xfrm>
          <a:prstGeom prst="straightConnector1">
            <a:avLst/>
          </a:prstGeom>
          <a:ln w="28575">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69" name="文本框 2068">
            <a:extLst>
              <a:ext uri="{FF2B5EF4-FFF2-40B4-BE49-F238E27FC236}">
                <a16:creationId xmlns:a16="http://schemas.microsoft.com/office/drawing/2014/main" id="{9AEA6FAD-D4F2-2AFA-CBBE-34074C524901}"/>
              </a:ext>
            </a:extLst>
          </p:cNvPr>
          <p:cNvSpPr txBox="1"/>
          <p:nvPr/>
        </p:nvSpPr>
        <p:spPr>
          <a:xfrm>
            <a:off x="5562444" y="1905940"/>
            <a:ext cx="2001305" cy="646331"/>
          </a:xfrm>
          <a:prstGeom prst="rect">
            <a:avLst/>
          </a:prstGeom>
          <a:noFill/>
        </p:spPr>
        <p:txBody>
          <a:bodyPr wrap="square" rtlCol="0">
            <a:spAutoFit/>
          </a:bodyPr>
          <a:lstStyle/>
          <a:p>
            <a:r>
              <a:rPr kumimoji="1" lang="en-US" altLang="zh-CN" dirty="0">
                <a:solidFill>
                  <a:schemeClr val="accent5">
                    <a:lumMod val="75000"/>
                  </a:schemeClr>
                </a:solidFill>
              </a:rPr>
              <a:t>Average messages from neighbors</a:t>
            </a:r>
            <a:endParaRPr kumimoji="1" lang="zh-CN" altLang="en-US" dirty="0">
              <a:solidFill>
                <a:schemeClr val="accent5">
                  <a:lumMod val="75000"/>
                </a:schemeClr>
              </a:solidFill>
            </a:endParaRPr>
          </a:p>
        </p:txBody>
      </p:sp>
      <p:sp>
        <p:nvSpPr>
          <p:cNvPr id="2070" name="文本框 2069">
            <a:extLst>
              <a:ext uri="{FF2B5EF4-FFF2-40B4-BE49-F238E27FC236}">
                <a16:creationId xmlns:a16="http://schemas.microsoft.com/office/drawing/2014/main" id="{84C84C8F-009E-E293-8B58-93522BE4A83D}"/>
              </a:ext>
            </a:extLst>
          </p:cNvPr>
          <p:cNvSpPr txBox="1"/>
          <p:nvPr/>
        </p:nvSpPr>
        <p:spPr>
          <a:xfrm>
            <a:off x="5564981" y="4534887"/>
            <a:ext cx="2372666" cy="369332"/>
          </a:xfrm>
          <a:prstGeom prst="rect">
            <a:avLst/>
          </a:prstGeom>
          <a:noFill/>
        </p:spPr>
        <p:txBody>
          <a:bodyPr wrap="square" rtlCol="0">
            <a:spAutoFit/>
          </a:bodyPr>
          <a:lstStyle/>
          <a:p>
            <a:r>
              <a:rPr kumimoji="1" lang="en-US" altLang="zh-CN" dirty="0">
                <a:solidFill>
                  <a:schemeClr val="accent5">
                    <a:lumMod val="75000"/>
                  </a:schemeClr>
                </a:solidFill>
              </a:rPr>
              <a:t>Apply neural networks</a:t>
            </a:r>
            <a:endParaRPr kumimoji="1" lang="zh-CN" altLang="en-US" dirty="0">
              <a:solidFill>
                <a:schemeClr val="accent5">
                  <a:lumMod val="75000"/>
                </a:schemeClr>
              </a:solidFill>
            </a:endParaRPr>
          </a:p>
        </p:txBody>
      </p:sp>
      <p:sp>
        <p:nvSpPr>
          <p:cNvPr id="2072" name="下箭头 2071">
            <a:extLst>
              <a:ext uri="{FF2B5EF4-FFF2-40B4-BE49-F238E27FC236}">
                <a16:creationId xmlns:a16="http://schemas.microsoft.com/office/drawing/2014/main" id="{9F0B3086-17A8-09D3-7A74-D047358FFD94}"/>
              </a:ext>
            </a:extLst>
          </p:cNvPr>
          <p:cNvSpPr/>
          <p:nvPr/>
        </p:nvSpPr>
        <p:spPr>
          <a:xfrm rot="19323388">
            <a:off x="7237612" y="2377676"/>
            <a:ext cx="223101" cy="7218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3" name="下箭头 2072">
            <a:extLst>
              <a:ext uri="{FF2B5EF4-FFF2-40B4-BE49-F238E27FC236}">
                <a16:creationId xmlns:a16="http://schemas.microsoft.com/office/drawing/2014/main" id="{62362A51-2E9C-50A2-C93C-A6352471B3E2}"/>
              </a:ext>
            </a:extLst>
          </p:cNvPr>
          <p:cNvSpPr/>
          <p:nvPr/>
        </p:nvSpPr>
        <p:spPr>
          <a:xfrm rot="10800000">
            <a:off x="6706376" y="3763654"/>
            <a:ext cx="223101" cy="7218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036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left)">
                                      <p:cBhvr>
                                        <p:cTn id="8" dur="500"/>
                                        <p:tgtEl>
                                          <p:spTgt spid="23"/>
                                        </p:tgtEl>
                                      </p:cBhvr>
                                    </p:animEffect>
                                  </p:childTnLst>
                                </p:cTn>
                              </p:par>
                              <p:par>
                                <p:cTn id="9" presetID="1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left)">
                                      <p:cBhvr>
                                        <p:cTn id="12" dur="500"/>
                                        <p:tgtEl>
                                          <p:spTgt spid="24"/>
                                        </p:tgtEl>
                                      </p:cBhvr>
                                    </p:animEffect>
                                  </p:childTnLst>
                                </p:cTn>
                              </p:par>
                              <p:par>
                                <p:cTn id="13" presetID="12" presetClass="entr" presetSubtype="2" fill="hold" nodeType="withEffect">
                                  <p:stCondLst>
                                    <p:cond delay="0"/>
                                  </p:stCondLst>
                                  <p:childTnLst>
                                    <p:set>
                                      <p:cBhvr>
                                        <p:cTn id="14" dur="1" fill="hold">
                                          <p:stCondLst>
                                            <p:cond delay="0"/>
                                          </p:stCondLst>
                                        </p:cTn>
                                        <p:tgtEl>
                                          <p:spTgt spid="2048"/>
                                        </p:tgtEl>
                                        <p:attrNameLst>
                                          <p:attrName>style.visibility</p:attrName>
                                        </p:attrNameLst>
                                      </p:cBhvr>
                                      <p:to>
                                        <p:strVal val="visible"/>
                                      </p:to>
                                    </p:set>
                                    <p:anim calcmode="lin" valueType="num">
                                      <p:cBhvr additive="base">
                                        <p:cTn id="15" dur="500"/>
                                        <p:tgtEl>
                                          <p:spTgt spid="2048"/>
                                        </p:tgtEl>
                                        <p:attrNameLst>
                                          <p:attrName>ppt_x</p:attrName>
                                        </p:attrNameLst>
                                      </p:cBhvr>
                                      <p:tavLst>
                                        <p:tav tm="0">
                                          <p:val>
                                            <p:strVal val="#ppt_x+#ppt_w*1.125000"/>
                                          </p:val>
                                        </p:tav>
                                        <p:tav tm="100000">
                                          <p:val>
                                            <p:strVal val="#ppt_x"/>
                                          </p:val>
                                        </p:tav>
                                      </p:tavLst>
                                    </p:anim>
                                    <p:animEffect transition="in" filter="wipe(left)">
                                      <p:cBhvr>
                                        <p:cTn id="16" dur="500"/>
                                        <p:tgtEl>
                                          <p:spTgt spid="2048"/>
                                        </p:tgtEl>
                                      </p:cBhvr>
                                    </p:animEffect>
                                  </p:childTnLst>
                                </p:cTn>
                              </p:par>
                              <p:par>
                                <p:cTn id="17" presetID="12" presetClass="entr" presetSubtype="2"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p:tgtEl>
                                          <p:spTgt spid="61"/>
                                        </p:tgtEl>
                                        <p:attrNameLst>
                                          <p:attrName>ppt_x</p:attrName>
                                        </p:attrNameLst>
                                      </p:cBhvr>
                                      <p:tavLst>
                                        <p:tav tm="0">
                                          <p:val>
                                            <p:strVal val="#ppt_x+#ppt_w*1.125000"/>
                                          </p:val>
                                        </p:tav>
                                        <p:tav tm="100000">
                                          <p:val>
                                            <p:strVal val="#ppt_x"/>
                                          </p:val>
                                        </p:tav>
                                      </p:tavLst>
                                    </p:anim>
                                    <p:animEffect transition="in" filter="wipe(left)">
                                      <p:cBhvr>
                                        <p:cTn id="20" dur="500"/>
                                        <p:tgtEl>
                                          <p:spTgt spid="61"/>
                                        </p:tgtEl>
                                      </p:cBhvr>
                                    </p:animEffect>
                                  </p:childTnLst>
                                </p:cTn>
                              </p:par>
                              <p:par>
                                <p:cTn id="21" presetID="12" presetClass="entr" presetSubtype="2"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 calcmode="lin" valueType="num">
                                      <p:cBhvr additive="base">
                                        <p:cTn id="23" dur="500"/>
                                        <p:tgtEl>
                                          <p:spTgt spid="2052"/>
                                        </p:tgtEl>
                                        <p:attrNameLst>
                                          <p:attrName>ppt_x</p:attrName>
                                        </p:attrNameLst>
                                      </p:cBhvr>
                                      <p:tavLst>
                                        <p:tav tm="0">
                                          <p:val>
                                            <p:strVal val="#ppt_x+#ppt_w*1.125000"/>
                                          </p:val>
                                        </p:tav>
                                        <p:tav tm="100000">
                                          <p:val>
                                            <p:strVal val="#ppt_x"/>
                                          </p:val>
                                        </p:tav>
                                      </p:tavLst>
                                    </p:anim>
                                    <p:animEffect transition="in" filter="wipe(left)">
                                      <p:cBhvr>
                                        <p:cTn id="24" dur="500"/>
                                        <p:tgtEl>
                                          <p:spTgt spid="2052"/>
                                        </p:tgtEl>
                                      </p:cBhvr>
                                    </p:animEffect>
                                  </p:childTnLst>
                                </p:cTn>
                              </p:par>
                              <p:par>
                                <p:cTn id="25" presetID="12" presetClass="entr" presetSubtype="2"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ppt_x</p:attrName>
                                        </p:attrNameLst>
                                      </p:cBhvr>
                                      <p:tavLst>
                                        <p:tav tm="0">
                                          <p:val>
                                            <p:strVal val="#ppt_x+#ppt_w*1.125000"/>
                                          </p:val>
                                        </p:tav>
                                        <p:tav tm="100000">
                                          <p:val>
                                            <p:strVal val="#ppt_x"/>
                                          </p:val>
                                        </p:tav>
                                      </p:tavLst>
                                    </p:anim>
                                    <p:animEffect transition="in" filter="wipe(left)">
                                      <p:cBhvr>
                                        <p:cTn id="28" dur="500"/>
                                        <p:tgtEl>
                                          <p:spTgt spid="2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9"/>
                                        </p:tgtEl>
                                        <p:attrNameLst>
                                          <p:attrName>style.visibility</p:attrName>
                                        </p:attrNameLst>
                                      </p:cBhvr>
                                      <p:to>
                                        <p:strVal val="visible"/>
                                      </p:to>
                                    </p:set>
                                    <p:anim calcmode="lin" valueType="num">
                                      <p:cBhvr additive="base">
                                        <p:cTn id="31" dur="500"/>
                                        <p:tgtEl>
                                          <p:spTgt spid="2069"/>
                                        </p:tgtEl>
                                        <p:attrNameLst>
                                          <p:attrName>ppt_x</p:attrName>
                                        </p:attrNameLst>
                                      </p:cBhvr>
                                      <p:tavLst>
                                        <p:tav tm="0">
                                          <p:val>
                                            <p:strVal val="#ppt_x+#ppt_w*1.125000"/>
                                          </p:val>
                                        </p:tav>
                                        <p:tav tm="100000">
                                          <p:val>
                                            <p:strVal val="#ppt_x"/>
                                          </p:val>
                                        </p:tav>
                                      </p:tavLst>
                                    </p:anim>
                                    <p:animEffect transition="in" filter="wipe(left)">
                                      <p:cBhvr>
                                        <p:cTn id="32" dur="500"/>
                                        <p:tgtEl>
                                          <p:spTgt spid="2069"/>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2072"/>
                                        </p:tgtEl>
                                        <p:attrNameLst>
                                          <p:attrName>style.visibility</p:attrName>
                                        </p:attrNameLst>
                                      </p:cBhvr>
                                      <p:to>
                                        <p:strVal val="visible"/>
                                      </p:to>
                                    </p:set>
                                    <p:anim calcmode="lin" valueType="num">
                                      <p:cBhvr additive="base">
                                        <p:cTn id="35" dur="500"/>
                                        <p:tgtEl>
                                          <p:spTgt spid="2072"/>
                                        </p:tgtEl>
                                        <p:attrNameLst>
                                          <p:attrName>ppt_x</p:attrName>
                                        </p:attrNameLst>
                                      </p:cBhvr>
                                      <p:tavLst>
                                        <p:tav tm="0">
                                          <p:val>
                                            <p:strVal val="#ppt_x+#ppt_w*1.125000"/>
                                          </p:val>
                                        </p:tav>
                                        <p:tav tm="100000">
                                          <p:val>
                                            <p:strVal val="#ppt_x"/>
                                          </p:val>
                                        </p:tav>
                                      </p:tavLst>
                                    </p:anim>
                                    <p:animEffect transition="in" filter="wipe(left)">
                                      <p:cBhvr>
                                        <p:cTn id="36" dur="500"/>
                                        <p:tgtEl>
                                          <p:spTgt spid="20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70"/>
                                        </p:tgtEl>
                                        <p:attrNameLst>
                                          <p:attrName>style.visibility</p:attrName>
                                        </p:attrNameLst>
                                      </p:cBhvr>
                                      <p:to>
                                        <p:strVal val="visible"/>
                                      </p:to>
                                    </p:set>
                                    <p:animEffect transition="in" filter="fade">
                                      <p:cBhvr>
                                        <p:cTn id="41" dur="500"/>
                                        <p:tgtEl>
                                          <p:spTgt spid="20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73"/>
                                        </p:tgtEl>
                                        <p:attrNameLst>
                                          <p:attrName>style.visibility</p:attrName>
                                        </p:attrNameLst>
                                      </p:cBhvr>
                                      <p:to>
                                        <p:strVal val="visible"/>
                                      </p:to>
                                    </p:set>
                                    <p:animEffect transition="in" filter="fade">
                                      <p:cBhvr>
                                        <p:cTn id="44" dur="500"/>
                                        <p:tgtEl>
                                          <p:spTgt spid="207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8"/>
                                        </p:tgtEl>
                                        <p:attrNameLst>
                                          <p:attrName>style.visibility</p:attrName>
                                        </p:attrNameLst>
                                      </p:cBhvr>
                                      <p:to>
                                        <p:strVal val="visible"/>
                                      </p:to>
                                    </p:set>
                                    <p:animEffect transition="in" filter="fade">
                                      <p:cBhvr>
                                        <p:cTn id="52" dur="500"/>
                                        <p:tgtEl>
                                          <p:spTgt spid="2058"/>
                                        </p:tgtEl>
                                      </p:cBhvr>
                                    </p:animEffect>
                                  </p:childTnLst>
                                </p:cTn>
                              </p:par>
                              <p:par>
                                <p:cTn id="53" presetID="10" presetClass="entr" presetSubtype="0" fill="hold" nodeType="withEffect">
                                  <p:stCondLst>
                                    <p:cond delay="0"/>
                                  </p:stCondLst>
                                  <p:childTnLst>
                                    <p:set>
                                      <p:cBhvr>
                                        <p:cTn id="54" dur="1" fill="hold">
                                          <p:stCondLst>
                                            <p:cond delay="0"/>
                                          </p:stCondLst>
                                        </p:cTn>
                                        <p:tgtEl>
                                          <p:spTgt spid="2057"/>
                                        </p:tgtEl>
                                        <p:attrNameLst>
                                          <p:attrName>style.visibility</p:attrName>
                                        </p:attrNameLst>
                                      </p:cBhvr>
                                      <p:to>
                                        <p:strVal val="visible"/>
                                      </p:to>
                                    </p:set>
                                    <p:animEffect transition="in" filter="fade">
                                      <p:cBhvr>
                                        <p:cTn id="55" dur="500"/>
                                        <p:tgtEl>
                                          <p:spTgt spid="20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10"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par>
                                <p:cTn id="106" presetID="10"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par>
                                <p:cTn id="112" presetID="10" presetClass="entr" presetSubtype="0" fill="hold"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500"/>
                                        <p:tgtEl>
                                          <p:spTgt spid="55"/>
                                        </p:tgtEl>
                                      </p:cBhvr>
                                    </p:animEffect>
                                  </p:childTnLst>
                                </p:cTn>
                              </p:par>
                              <p:par>
                                <p:cTn id="115" presetID="10" presetClass="entr" presetSubtype="0" fill="hold"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par>
                                <p:cTn id="123" presetID="10" presetClass="entr" presetSubtype="0" fill="hold" nodeType="with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fade">
                                      <p:cBhvr>
                                        <p:cTn id="125" dur="500"/>
                                        <p:tgtEl>
                                          <p:spTgt spid="23"/>
                                        </p:tgtEl>
                                      </p:cBhvr>
                                    </p:animEffect>
                                  </p:childTnLst>
                                </p:cTn>
                              </p:par>
                              <p:par>
                                <p:cTn id="126" presetID="10" presetClass="entr" presetSubtype="0" fill="hold" nodeType="with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par>
                                <p:cTn id="129" presetID="10" presetClass="entr" presetSubtype="0" fill="hold" grpId="1"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10" presetClass="entr" presetSubtype="0" fill="hold" nodeType="with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fade">
                                      <p:cBhvr>
                                        <p:cTn id="134" dur="500"/>
                                        <p:tgtEl>
                                          <p:spTgt spid="61"/>
                                        </p:tgtEl>
                                      </p:cBhvr>
                                    </p:animEffect>
                                  </p:childTnLst>
                                </p:cTn>
                              </p:par>
                              <p:par>
                                <p:cTn id="135" presetID="10" presetClass="entr" presetSubtype="0" fill="hold" nodeType="withEffect">
                                  <p:stCondLst>
                                    <p:cond delay="0"/>
                                  </p:stCondLst>
                                  <p:childTnLst>
                                    <p:set>
                                      <p:cBhvr>
                                        <p:cTn id="136" dur="1" fill="hold">
                                          <p:stCondLst>
                                            <p:cond delay="0"/>
                                          </p:stCondLst>
                                        </p:cTn>
                                        <p:tgtEl>
                                          <p:spTgt spid="2048"/>
                                        </p:tgtEl>
                                        <p:attrNameLst>
                                          <p:attrName>style.visibility</p:attrName>
                                        </p:attrNameLst>
                                      </p:cBhvr>
                                      <p:to>
                                        <p:strVal val="visible"/>
                                      </p:to>
                                    </p:set>
                                    <p:animEffect transition="in" filter="fade">
                                      <p:cBhvr>
                                        <p:cTn id="137" dur="500"/>
                                        <p:tgtEl>
                                          <p:spTgt spid="2048"/>
                                        </p:tgtEl>
                                      </p:cBhvr>
                                    </p:animEffect>
                                  </p:childTnLst>
                                </p:cTn>
                              </p:par>
                              <p:par>
                                <p:cTn id="138" presetID="10" presetClass="entr" presetSubtype="0" fill="hold" nodeType="withEffect">
                                  <p:stCondLst>
                                    <p:cond delay="0"/>
                                  </p:stCondLst>
                                  <p:childTnLst>
                                    <p:set>
                                      <p:cBhvr>
                                        <p:cTn id="139" dur="1" fill="hold">
                                          <p:stCondLst>
                                            <p:cond delay="0"/>
                                          </p:stCondLst>
                                        </p:cTn>
                                        <p:tgtEl>
                                          <p:spTgt spid="2052"/>
                                        </p:tgtEl>
                                        <p:attrNameLst>
                                          <p:attrName>style.visibility</p:attrName>
                                        </p:attrNameLst>
                                      </p:cBhvr>
                                      <p:to>
                                        <p:strVal val="visible"/>
                                      </p:to>
                                    </p:set>
                                    <p:animEffect transition="in" filter="fade">
                                      <p:cBhvr>
                                        <p:cTn id="140" dur="500"/>
                                        <p:tgtEl>
                                          <p:spTgt spid="2052"/>
                                        </p:tgtEl>
                                      </p:cBhvr>
                                    </p:animEffect>
                                  </p:childTnLst>
                                </p:cTn>
                              </p:par>
                              <p:par>
                                <p:cTn id="141" presetID="10" presetClass="entr" presetSubtype="0" fill="hold" nodeType="withEffect">
                                  <p:stCondLst>
                                    <p:cond delay="0"/>
                                  </p:stCondLst>
                                  <p:childTnLst>
                                    <p:set>
                                      <p:cBhvr>
                                        <p:cTn id="142" dur="1" fill="hold">
                                          <p:stCondLst>
                                            <p:cond delay="0"/>
                                          </p:stCondLst>
                                        </p:cTn>
                                        <p:tgtEl>
                                          <p:spTgt spid="2057"/>
                                        </p:tgtEl>
                                        <p:attrNameLst>
                                          <p:attrName>style.visibility</p:attrName>
                                        </p:attrNameLst>
                                      </p:cBhvr>
                                      <p:to>
                                        <p:strVal val="visible"/>
                                      </p:to>
                                    </p:set>
                                    <p:animEffect transition="in" filter="fade">
                                      <p:cBhvr>
                                        <p:cTn id="143" dur="500"/>
                                        <p:tgtEl>
                                          <p:spTgt spid="2057"/>
                                        </p:tgtEl>
                                      </p:cBhvr>
                                    </p:animEffect>
                                  </p:childTnLst>
                                </p:cTn>
                              </p:par>
                              <p:par>
                                <p:cTn id="144" presetID="10" presetClass="entr" presetSubtype="0" fill="hold" nodeType="withEffect">
                                  <p:stCondLst>
                                    <p:cond delay="0"/>
                                  </p:stCondLst>
                                  <p:childTnLst>
                                    <p:set>
                                      <p:cBhvr>
                                        <p:cTn id="145" dur="1" fill="hold">
                                          <p:stCondLst>
                                            <p:cond delay="0"/>
                                          </p:stCondLst>
                                        </p:cTn>
                                        <p:tgtEl>
                                          <p:spTgt spid="2058"/>
                                        </p:tgtEl>
                                        <p:attrNameLst>
                                          <p:attrName>style.visibility</p:attrName>
                                        </p:attrNameLst>
                                      </p:cBhvr>
                                      <p:to>
                                        <p:strVal val="visible"/>
                                      </p:to>
                                    </p:set>
                                    <p:animEffect transition="in" filter="fade">
                                      <p:cBhvr>
                                        <p:cTn id="146" dur="500"/>
                                        <p:tgtEl>
                                          <p:spTgt spid="2058"/>
                                        </p:tgtEl>
                                      </p:cBhvr>
                                    </p:animEffect>
                                  </p:childTnLst>
                                </p:cTn>
                              </p:par>
                              <p:par>
                                <p:cTn id="147" presetID="10" presetClass="entr" presetSubtype="0" fill="hold" grpId="1" nodeType="withEffect">
                                  <p:stCondLst>
                                    <p:cond delay="0"/>
                                  </p:stCondLst>
                                  <p:childTnLst>
                                    <p:set>
                                      <p:cBhvr>
                                        <p:cTn id="148" dur="1" fill="hold">
                                          <p:stCondLst>
                                            <p:cond delay="0"/>
                                          </p:stCondLst>
                                        </p:cTn>
                                        <p:tgtEl>
                                          <p:spTgt spid="2069"/>
                                        </p:tgtEl>
                                        <p:attrNameLst>
                                          <p:attrName>style.visibility</p:attrName>
                                        </p:attrNameLst>
                                      </p:cBhvr>
                                      <p:to>
                                        <p:strVal val="visible"/>
                                      </p:to>
                                    </p:set>
                                    <p:animEffect transition="in" filter="fade">
                                      <p:cBhvr>
                                        <p:cTn id="149" dur="500"/>
                                        <p:tgtEl>
                                          <p:spTgt spid="2069"/>
                                        </p:tgtEl>
                                      </p:cBhvr>
                                    </p:animEffect>
                                  </p:childTnLst>
                                </p:cTn>
                              </p:par>
                              <p:par>
                                <p:cTn id="150" presetID="10" presetClass="entr" presetSubtype="0" fill="hold" grpId="1" nodeType="withEffect">
                                  <p:stCondLst>
                                    <p:cond delay="0"/>
                                  </p:stCondLst>
                                  <p:childTnLst>
                                    <p:set>
                                      <p:cBhvr>
                                        <p:cTn id="151" dur="1" fill="hold">
                                          <p:stCondLst>
                                            <p:cond delay="0"/>
                                          </p:stCondLst>
                                        </p:cTn>
                                        <p:tgtEl>
                                          <p:spTgt spid="2070"/>
                                        </p:tgtEl>
                                        <p:attrNameLst>
                                          <p:attrName>style.visibility</p:attrName>
                                        </p:attrNameLst>
                                      </p:cBhvr>
                                      <p:to>
                                        <p:strVal val="visible"/>
                                      </p:to>
                                    </p:set>
                                    <p:animEffect transition="in" filter="fade">
                                      <p:cBhvr>
                                        <p:cTn id="152" dur="500"/>
                                        <p:tgtEl>
                                          <p:spTgt spid="2070"/>
                                        </p:tgtEl>
                                      </p:cBhvr>
                                    </p:animEffect>
                                  </p:childTnLst>
                                </p:cTn>
                              </p:par>
                              <p:par>
                                <p:cTn id="153" presetID="10" presetClass="entr" presetSubtype="0" fill="hold" grpId="1" nodeType="with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childTnLst>
                                </p:cTn>
                              </p:par>
                              <p:par>
                                <p:cTn id="156" presetID="10" presetClass="entr" presetSubtype="0" fill="hold" grpId="1" nodeType="withEffect">
                                  <p:stCondLst>
                                    <p:cond delay="0"/>
                                  </p:stCondLst>
                                  <p:childTnLst>
                                    <p:set>
                                      <p:cBhvr>
                                        <p:cTn id="157" dur="1" fill="hold">
                                          <p:stCondLst>
                                            <p:cond delay="0"/>
                                          </p:stCondLst>
                                        </p:cTn>
                                        <p:tgtEl>
                                          <p:spTgt spid="2073"/>
                                        </p:tgtEl>
                                        <p:attrNameLst>
                                          <p:attrName>style.visibility</p:attrName>
                                        </p:attrNameLst>
                                      </p:cBhvr>
                                      <p:to>
                                        <p:strVal val="visible"/>
                                      </p:to>
                                    </p:set>
                                    <p:animEffect transition="in" filter="fade">
                                      <p:cBhvr>
                                        <p:cTn id="158"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8" grpId="1" animBg="1"/>
      <p:bldP spid="2069" grpId="0"/>
      <p:bldP spid="2069" grpId="1"/>
      <p:bldP spid="2070" grpId="0"/>
      <p:bldP spid="2070" grpId="1"/>
      <p:bldP spid="2072" grpId="0" animBg="1"/>
      <p:bldP spid="2072" grpId="1" animBg="1"/>
      <p:bldP spid="2073" grpId="0" animBg="1"/>
      <p:bldP spid="207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948F0A-3B0C-FE92-A00F-D2D46B5384AA}"/>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3" name="标题 2">
            <a:extLst>
              <a:ext uri="{FF2B5EF4-FFF2-40B4-BE49-F238E27FC236}">
                <a16:creationId xmlns:a16="http://schemas.microsoft.com/office/drawing/2014/main" id="{C209300A-4E74-A368-70C3-9FF4A3BF8F4A}"/>
              </a:ext>
            </a:extLst>
          </p:cNvPr>
          <p:cNvSpPr>
            <a:spLocks noGrp="1"/>
          </p:cNvSpPr>
          <p:nvPr>
            <p:ph type="title"/>
          </p:nvPr>
        </p:nvSpPr>
        <p:spPr/>
        <p:txBody>
          <a:bodyPr/>
          <a:lstStyle/>
          <a:p>
            <a:r>
              <a:rPr kumimoji="1" lang="zh-CN" altLang="en-US" dirty="0"/>
              <a:t>时空图学习的问题</a:t>
            </a:r>
          </a:p>
        </p:txBody>
      </p:sp>
      <p:sp>
        <p:nvSpPr>
          <p:cNvPr id="4" name="内容占位符 3">
            <a:extLst>
              <a:ext uri="{FF2B5EF4-FFF2-40B4-BE49-F238E27FC236}">
                <a16:creationId xmlns:a16="http://schemas.microsoft.com/office/drawing/2014/main" id="{CABACD6F-99D8-DEB5-4C9D-3B42FB57FD39}"/>
              </a:ext>
            </a:extLst>
          </p:cNvPr>
          <p:cNvSpPr>
            <a:spLocks noGrp="1"/>
          </p:cNvSpPr>
          <p:nvPr>
            <p:ph sz="quarter" idx="13"/>
          </p:nvPr>
        </p:nvSpPr>
        <p:spPr/>
        <p:txBody>
          <a:bodyPr>
            <a:normAutofit lnSpcReduction="10000"/>
          </a:bodyPr>
          <a:lstStyle/>
          <a:p>
            <a:r>
              <a:rPr kumimoji="1" lang="en-US" altLang="zh-CN" dirty="0">
                <a:latin typeface="+mn-lt"/>
                <a:ea typeface="Microsoft YaHei" panose="020B0503020204020204" pitchFamily="34" charset="-122"/>
              </a:rPr>
              <a:t>Lack of </a:t>
            </a:r>
            <a:r>
              <a:rPr kumimoji="1" lang="en-US" altLang="zh-CN" dirty="0">
                <a:solidFill>
                  <a:srgbClr val="FF0000"/>
                </a:solidFill>
                <a:latin typeface="+mn-lt"/>
                <a:ea typeface="Microsoft YaHei" panose="020B0503020204020204" pitchFamily="34" charset="-122"/>
              </a:rPr>
              <a:t>customized representations </a:t>
            </a:r>
            <a:r>
              <a:rPr kumimoji="1" lang="en-US" altLang="zh-CN" dirty="0">
                <a:latin typeface="+mn-lt"/>
                <a:ea typeface="Microsoft YaHei" panose="020B0503020204020204" pitchFamily="34" charset="-122"/>
              </a:rPr>
              <a:t>of specific </a:t>
            </a:r>
            <a:r>
              <a:rPr kumimoji="1" lang="en-US" altLang="zh-CN" dirty="0" err="1">
                <a:latin typeface="+mn-lt"/>
                <a:ea typeface="Microsoft YaHei" panose="020B0503020204020204" pitchFamily="34" charset="-122"/>
              </a:rPr>
              <a:t>spatio</a:t>
            </a:r>
            <a:r>
              <a:rPr kumimoji="1" lang="en-US" altLang="zh-CN" dirty="0">
                <a:latin typeface="+mn-lt"/>
                <a:ea typeface="Microsoft YaHei" panose="020B0503020204020204" pitchFamily="34" charset="-122"/>
              </a:rPr>
              <a:t>-temporal patterns</a:t>
            </a:r>
            <a:endParaRPr kumimoji="1" lang="zh-CN" altLang="en-US" dirty="0">
              <a:latin typeface="+mn-lt"/>
              <a:ea typeface="Microsoft YaHei" panose="020B0503020204020204" pitchFamily="34" charset="-122"/>
            </a:endParaRPr>
          </a:p>
        </p:txBody>
      </p:sp>
      <p:pic>
        <p:nvPicPr>
          <p:cNvPr id="6" name="图片 5" descr="图表, 直方图&#10;&#10;描述已自动生成">
            <a:extLst>
              <a:ext uri="{FF2B5EF4-FFF2-40B4-BE49-F238E27FC236}">
                <a16:creationId xmlns:a16="http://schemas.microsoft.com/office/drawing/2014/main" id="{9E059ECD-D8C9-7C0A-0AE7-C0D6E6C7B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29" y="1621788"/>
            <a:ext cx="5452871" cy="4117067"/>
          </a:xfrm>
          <a:prstGeom prst="rect">
            <a:avLst/>
          </a:prstGeom>
        </p:spPr>
      </p:pic>
      <p:sp>
        <p:nvSpPr>
          <p:cNvPr id="8" name="文本框 7">
            <a:extLst>
              <a:ext uri="{FF2B5EF4-FFF2-40B4-BE49-F238E27FC236}">
                <a16:creationId xmlns:a16="http://schemas.microsoft.com/office/drawing/2014/main" id="{C1664653-69C4-B657-6F7E-888ED1305EFA}"/>
              </a:ext>
            </a:extLst>
          </p:cNvPr>
          <p:cNvSpPr txBox="1"/>
          <p:nvPr/>
        </p:nvSpPr>
        <p:spPr>
          <a:xfrm>
            <a:off x="6107842" y="1497802"/>
            <a:ext cx="5571359" cy="1340752"/>
          </a:xfrm>
          <a:prstGeom prst="rect">
            <a:avLst/>
          </a:prstGeom>
          <a:noFill/>
        </p:spPr>
        <p:txBody>
          <a:bodyPr wrap="square">
            <a:spAutoFit/>
          </a:bodyPr>
          <a:lstStyle/>
          <a:p>
            <a:pPr>
              <a:lnSpc>
                <a:spcPct val="150000"/>
              </a:lnSpc>
            </a:pPr>
            <a:r>
              <a:rPr lang="en-US" altLang="zh-CN" sz="2000" b="1" dirty="0">
                <a:ea typeface="Microsoft YaHei" panose="020B0503020204020204" pitchFamily="34" charset="-122"/>
              </a:rPr>
              <a:t>T</a:t>
            </a:r>
            <a:r>
              <a:rPr lang="zh-CN" altLang="en-US" sz="2000" b="1" dirty="0">
                <a:ea typeface="Microsoft YaHei" panose="020B0503020204020204" pitchFamily="34" charset="-122"/>
              </a:rPr>
              <a:t>ime</a:t>
            </a:r>
            <a:r>
              <a:rPr lang="en-US" altLang="zh-CN" sz="2000" b="1" dirty="0">
                <a:ea typeface="Microsoft YaHei" panose="020B0503020204020204" pitchFamily="34" charset="-122"/>
              </a:rPr>
              <a:t>-</a:t>
            </a:r>
            <a:r>
              <a:rPr lang="zh-CN" altLang="en-US" sz="2000" b="1" dirty="0">
                <a:ea typeface="Microsoft YaHei" panose="020B0503020204020204" pitchFamily="34" charset="-122"/>
              </a:rPr>
              <a:t>dynamic</a:t>
            </a:r>
            <a:r>
              <a:rPr lang="en-US" altLang="zh-CN" sz="2000" b="1" dirty="0">
                <a:ea typeface="Microsoft YaHei" panose="020B0503020204020204" pitchFamily="34" charset="-122"/>
              </a:rPr>
              <a:t> Customization</a:t>
            </a:r>
          </a:p>
          <a:p>
            <a:pPr marL="285750" indent="-285750">
              <a:lnSpc>
                <a:spcPct val="150000"/>
              </a:lnSpc>
              <a:buFont typeface="Arial" panose="020B0604020202020204" pitchFamily="34" charset="0"/>
              <a:buChar char="•"/>
            </a:pPr>
            <a:r>
              <a:rPr lang="zh-CN" altLang="en-US" dirty="0">
                <a:ea typeface="Microsoft YaHei" panose="020B0503020204020204" pitchFamily="34" charset="-122"/>
              </a:rPr>
              <a:t>同一地点的</a:t>
            </a:r>
            <a:r>
              <a:rPr lang="zh-CN" altLang="en-US" dirty="0">
                <a:solidFill>
                  <a:schemeClr val="accent5">
                    <a:lumMod val="75000"/>
                  </a:schemeClr>
                </a:solidFill>
                <a:ea typeface="Microsoft YaHei" panose="020B0503020204020204" pitchFamily="34" charset="-122"/>
              </a:rPr>
              <a:t>不同时间段</a:t>
            </a:r>
            <a:r>
              <a:rPr lang="en-US" altLang="zh-CN" dirty="0">
                <a:solidFill>
                  <a:schemeClr val="accent5">
                    <a:lumMod val="75000"/>
                  </a:schemeClr>
                </a:solidFill>
                <a:ea typeface="Microsoft YaHei" panose="020B0503020204020204" pitchFamily="34" charset="-122"/>
              </a:rPr>
              <a:t> </a:t>
            </a:r>
            <a:r>
              <a:rPr lang="en-US" altLang="zh-CN" dirty="0">
                <a:ea typeface="Microsoft YaHei" panose="020B0503020204020204" pitchFamily="34" charset="-122"/>
              </a:rPr>
              <a:t>(</a:t>
            </a:r>
            <a:r>
              <a:rPr lang="zh-CN" altLang="en-US" dirty="0">
                <a:ea typeface="Microsoft YaHei" panose="020B0503020204020204" pitchFamily="34" charset="-122"/>
              </a:rPr>
              <a:t>周中、周末</a:t>
            </a:r>
            <a:r>
              <a:rPr lang="en-US" altLang="zh-CN" dirty="0">
                <a:ea typeface="Microsoft YaHei" panose="020B0503020204020204" pitchFamily="34" charset="-122"/>
              </a:rPr>
              <a:t>) </a:t>
            </a:r>
            <a:r>
              <a:rPr lang="zh-CN" altLang="en-US" dirty="0">
                <a:solidFill>
                  <a:srgbClr val="FF0000"/>
                </a:solidFill>
                <a:ea typeface="Microsoft YaHei" panose="020B0503020204020204" pitchFamily="34" charset="-122"/>
              </a:rPr>
              <a:t>时序模式不同</a:t>
            </a:r>
            <a:endParaRPr lang="en-US" altLang="zh-CN" dirty="0">
              <a:solidFill>
                <a:srgbClr val="FF0000"/>
              </a:solidFill>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ea typeface="Microsoft YaHei" panose="020B0503020204020204" pitchFamily="34" charset="-122"/>
              </a:rPr>
              <a:t>同一时间段的</a:t>
            </a:r>
            <a:r>
              <a:rPr lang="zh-CN" altLang="en-US" dirty="0">
                <a:solidFill>
                  <a:schemeClr val="accent5">
                    <a:lumMod val="75000"/>
                  </a:schemeClr>
                </a:solidFill>
                <a:ea typeface="Microsoft YaHei" panose="020B0503020204020204" pitchFamily="34" charset="-122"/>
              </a:rPr>
              <a:t>不同地点</a:t>
            </a:r>
            <a:r>
              <a:rPr lang="zh-CN" altLang="en-US" dirty="0">
                <a:ea typeface="Microsoft YaHei" panose="020B0503020204020204" pitchFamily="34" charset="-122"/>
              </a:rPr>
              <a:t>的</a:t>
            </a:r>
            <a:r>
              <a:rPr lang="zh-CN" altLang="en-US" dirty="0">
                <a:solidFill>
                  <a:srgbClr val="FF0000"/>
                </a:solidFill>
                <a:ea typeface="Microsoft YaHei" panose="020B0503020204020204" pitchFamily="34" charset="-122"/>
              </a:rPr>
              <a:t>相关性随时间变化</a:t>
            </a:r>
            <a:endParaRPr lang="en-US" altLang="zh-CN" dirty="0">
              <a:solidFill>
                <a:srgbClr val="FF0000"/>
              </a:solidFill>
              <a:ea typeface="Microsoft YaHei" panose="020B0503020204020204" pitchFamily="34" charset="-122"/>
            </a:endParaRPr>
          </a:p>
        </p:txBody>
      </p:sp>
      <p:sp>
        <p:nvSpPr>
          <p:cNvPr id="11" name="文本框 10">
            <a:extLst>
              <a:ext uri="{FF2B5EF4-FFF2-40B4-BE49-F238E27FC236}">
                <a16:creationId xmlns:a16="http://schemas.microsoft.com/office/drawing/2014/main" id="{A0AAD011-F82E-2BDC-0653-2CC9FE839DB5}"/>
              </a:ext>
            </a:extLst>
          </p:cNvPr>
          <p:cNvSpPr txBox="1"/>
          <p:nvPr/>
        </p:nvSpPr>
        <p:spPr>
          <a:xfrm>
            <a:off x="6226330" y="3680094"/>
            <a:ext cx="5571359" cy="1756250"/>
          </a:xfrm>
          <a:prstGeom prst="rect">
            <a:avLst/>
          </a:prstGeom>
          <a:noFill/>
        </p:spPr>
        <p:txBody>
          <a:bodyPr wrap="square">
            <a:spAutoFit/>
          </a:bodyPr>
          <a:lstStyle/>
          <a:p>
            <a:pPr>
              <a:lnSpc>
                <a:spcPct val="150000"/>
              </a:lnSpc>
            </a:pPr>
            <a:r>
              <a:rPr lang="en-US" altLang="zh-CN" sz="2000" b="1" dirty="0">
                <a:ea typeface="Microsoft YaHei" panose="020B0503020204020204" pitchFamily="34" charset="-122"/>
              </a:rPr>
              <a:t>Node-specific Customization</a:t>
            </a:r>
          </a:p>
          <a:p>
            <a:pPr marL="285750" indent="-285750">
              <a:lnSpc>
                <a:spcPct val="150000"/>
              </a:lnSpc>
              <a:buFont typeface="Arial" panose="020B0604020202020204" pitchFamily="34" charset="0"/>
              <a:buChar char="•"/>
            </a:pPr>
            <a:r>
              <a:rPr lang="zh-CN" altLang="en-US" dirty="0">
                <a:ea typeface="Microsoft YaHei" panose="020B0503020204020204" pitchFamily="34" charset="-122"/>
              </a:rPr>
              <a:t>每个节点有独特的序列模式，而不是共享模式</a:t>
            </a:r>
            <a:endParaRPr lang="en-US" altLang="zh-CN" dirty="0">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ea typeface="Microsoft YaHei" panose="020B0503020204020204" pitchFamily="34" charset="-122"/>
              </a:rPr>
              <a:t>确保不同区域在</a:t>
            </a:r>
            <a:r>
              <a:rPr lang="zh-CN" altLang="en-US" dirty="0">
                <a:solidFill>
                  <a:srgbClr val="FF0000"/>
                </a:solidFill>
                <a:ea typeface="Microsoft YaHei" panose="020B0503020204020204" pitchFamily="34" charset="-122"/>
              </a:rPr>
              <a:t>消息聚合之后仍保留其个体节点特征</a:t>
            </a:r>
            <a:r>
              <a:rPr lang="zh-CN" altLang="en-US" dirty="0">
                <a:ea typeface="Microsoft YaHei" panose="020B0503020204020204" pitchFamily="34" charset="-122"/>
              </a:rPr>
              <a:t>是非常重要的，以防止空间域中主要节点的干扰</a:t>
            </a:r>
          </a:p>
        </p:txBody>
      </p:sp>
      <p:sp>
        <p:nvSpPr>
          <p:cNvPr id="13" name="圆角矩形 12">
            <a:extLst>
              <a:ext uri="{FF2B5EF4-FFF2-40B4-BE49-F238E27FC236}">
                <a16:creationId xmlns:a16="http://schemas.microsoft.com/office/drawing/2014/main" id="{67C815BD-BA03-B13B-301B-96A68A87BE93}"/>
              </a:ext>
            </a:extLst>
          </p:cNvPr>
          <p:cNvSpPr/>
          <p:nvPr/>
        </p:nvSpPr>
        <p:spPr>
          <a:xfrm>
            <a:off x="6226330" y="2951002"/>
            <a:ext cx="5452871" cy="45380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Microsoft YaHei" panose="020B0503020204020204" pitchFamily="34" charset="-122"/>
              </a:rPr>
              <a:t>构建静态的图结构无法捕捉动态的相关性</a:t>
            </a:r>
          </a:p>
        </p:txBody>
      </p:sp>
      <p:sp>
        <p:nvSpPr>
          <p:cNvPr id="16" name="圆角矩形 15">
            <a:extLst>
              <a:ext uri="{FF2B5EF4-FFF2-40B4-BE49-F238E27FC236}">
                <a16:creationId xmlns:a16="http://schemas.microsoft.com/office/drawing/2014/main" id="{956CB4C2-D81B-23DF-B5F2-70B464067149}"/>
              </a:ext>
            </a:extLst>
          </p:cNvPr>
          <p:cNvSpPr/>
          <p:nvPr/>
        </p:nvSpPr>
        <p:spPr>
          <a:xfrm>
            <a:off x="6226329" y="5512380"/>
            <a:ext cx="5452871" cy="453808"/>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Microsoft YaHei" panose="020B0503020204020204" pitchFamily="34" charset="-122"/>
              </a:rPr>
              <a:t>需要设计更优的消息传递和聚合方式</a:t>
            </a:r>
          </a:p>
        </p:txBody>
      </p:sp>
    </p:spTree>
    <p:extLst>
      <p:ext uri="{BB962C8B-B14F-4D97-AF65-F5344CB8AC3E}">
        <p14:creationId xmlns:p14="http://schemas.microsoft.com/office/powerpoint/2010/main" val="3958979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9CD91A-5440-C882-D877-FDEEE591E187}"/>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3" name="标题 2">
            <a:extLst>
              <a:ext uri="{FF2B5EF4-FFF2-40B4-BE49-F238E27FC236}">
                <a16:creationId xmlns:a16="http://schemas.microsoft.com/office/drawing/2014/main" id="{3D4D4E8B-EE52-5CA2-E2D2-B0C254091538}"/>
              </a:ext>
            </a:extLst>
          </p:cNvPr>
          <p:cNvSpPr>
            <a:spLocks noGrp="1"/>
          </p:cNvSpPr>
          <p:nvPr>
            <p:ph type="title"/>
          </p:nvPr>
        </p:nvSpPr>
        <p:spPr/>
        <p:txBody>
          <a:bodyPr/>
          <a:lstStyle/>
          <a:p>
            <a:r>
              <a:rPr kumimoji="1" lang="zh-CN" altLang="en-US" dirty="0"/>
              <a:t>时空图学习的问题</a:t>
            </a:r>
          </a:p>
        </p:txBody>
      </p:sp>
      <p:sp>
        <p:nvSpPr>
          <p:cNvPr id="4" name="内容占位符 3">
            <a:extLst>
              <a:ext uri="{FF2B5EF4-FFF2-40B4-BE49-F238E27FC236}">
                <a16:creationId xmlns:a16="http://schemas.microsoft.com/office/drawing/2014/main" id="{9D197766-1F03-096D-E4D1-5959486E1CB0}"/>
              </a:ext>
            </a:extLst>
          </p:cNvPr>
          <p:cNvSpPr>
            <a:spLocks noGrp="1"/>
          </p:cNvSpPr>
          <p:nvPr>
            <p:ph sz="quarter" idx="13"/>
          </p:nvPr>
        </p:nvSpPr>
        <p:spPr/>
        <p:txBody>
          <a:bodyPr>
            <a:normAutofit lnSpcReduction="10000"/>
          </a:bodyPr>
          <a:lstStyle/>
          <a:p>
            <a:r>
              <a:rPr kumimoji="1" lang="en-US" altLang="zh-CN" dirty="0">
                <a:latin typeface="Calibri" panose="020F0502020204030204" pitchFamily="34" charset="0"/>
              </a:rPr>
              <a:t>Insufficient consideration of </a:t>
            </a:r>
            <a:r>
              <a:rPr kumimoji="1" lang="en-US" altLang="zh-CN" dirty="0">
                <a:solidFill>
                  <a:srgbClr val="FF0000"/>
                </a:solidFill>
                <a:latin typeface="Calibri" panose="020F0502020204030204" pitchFamily="34" charset="0"/>
              </a:rPr>
              <a:t>spatial dependencies </a:t>
            </a:r>
            <a:r>
              <a:rPr kumimoji="1" lang="en-US" altLang="zh-CN" dirty="0">
                <a:latin typeface="Calibri" panose="020F0502020204030204" pitchFamily="34" charset="0"/>
              </a:rPr>
              <a:t>at </a:t>
            </a:r>
            <a:r>
              <a:rPr kumimoji="1" lang="en-US" altLang="zh-CN" dirty="0">
                <a:solidFill>
                  <a:srgbClr val="FF0000"/>
                </a:solidFill>
                <a:latin typeface="Calibri" panose="020F0502020204030204" pitchFamily="34" charset="0"/>
              </a:rPr>
              <a:t>different levels</a:t>
            </a:r>
            <a:endParaRPr kumimoji="1" lang="zh-CN" altLang="en-US" dirty="0">
              <a:solidFill>
                <a:srgbClr val="FF0000"/>
              </a:solidFill>
              <a:latin typeface="Calibri" panose="020F0502020204030204" pitchFamily="34" charset="0"/>
            </a:endParaRPr>
          </a:p>
        </p:txBody>
      </p:sp>
      <p:pic>
        <p:nvPicPr>
          <p:cNvPr id="5" name="图片 4">
            <a:extLst>
              <a:ext uri="{FF2B5EF4-FFF2-40B4-BE49-F238E27FC236}">
                <a16:creationId xmlns:a16="http://schemas.microsoft.com/office/drawing/2014/main" id="{CBA590BC-1274-55AE-9F38-4A3854CBFEC1}"/>
              </a:ext>
            </a:extLst>
          </p:cNvPr>
          <p:cNvPicPr>
            <a:picLocks noChangeAspect="1"/>
          </p:cNvPicPr>
          <p:nvPr/>
        </p:nvPicPr>
        <p:blipFill>
          <a:blip r:embed="rId3"/>
          <a:stretch>
            <a:fillRect/>
          </a:stretch>
        </p:blipFill>
        <p:spPr>
          <a:xfrm>
            <a:off x="1162696" y="1497802"/>
            <a:ext cx="3781264" cy="4710937"/>
          </a:xfrm>
          <a:prstGeom prst="rect">
            <a:avLst/>
          </a:prstGeom>
        </p:spPr>
      </p:pic>
      <p:sp>
        <p:nvSpPr>
          <p:cNvPr id="6" name="文本框 5">
            <a:extLst>
              <a:ext uri="{FF2B5EF4-FFF2-40B4-BE49-F238E27FC236}">
                <a16:creationId xmlns:a16="http://schemas.microsoft.com/office/drawing/2014/main" id="{A0A94B02-782B-323C-C143-EDE7A65670A5}"/>
              </a:ext>
            </a:extLst>
          </p:cNvPr>
          <p:cNvSpPr txBox="1"/>
          <p:nvPr/>
        </p:nvSpPr>
        <p:spPr>
          <a:xfrm>
            <a:off x="5344732" y="1621788"/>
            <a:ext cx="6322627" cy="1340752"/>
          </a:xfrm>
          <a:prstGeom prst="rect">
            <a:avLst/>
          </a:prstGeom>
          <a:noFill/>
        </p:spPr>
        <p:txBody>
          <a:bodyPr wrap="square">
            <a:spAutoFit/>
          </a:bodyPr>
          <a:lstStyle/>
          <a:p>
            <a:pPr>
              <a:lnSpc>
                <a:spcPct val="150000"/>
              </a:lnSpc>
              <a:defRPr/>
            </a:pP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Microsoft YaHei" panose="020B0503020204020204" pitchFamily="34" charset="-122"/>
                <a:cs typeface="+mn-cs"/>
              </a:rPr>
              <a:t>现有方法忽略了不同空间层次上的语义相关性</a:t>
            </a:r>
            <a:endParaRPr lang="en-US" altLang="zh-CN" dirty="0">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ea typeface="Microsoft YaHei" panose="020B0503020204020204" pitchFamily="34" charset="-122"/>
              </a:rPr>
              <a:t>具有</a:t>
            </a:r>
            <a:r>
              <a:rPr lang="zh-CN" altLang="en-US" dirty="0">
                <a:solidFill>
                  <a:srgbClr val="FF0000"/>
                </a:solidFill>
                <a:ea typeface="Microsoft YaHei" panose="020B0503020204020204" pitchFamily="34" charset="-122"/>
              </a:rPr>
              <a:t>相似功能的区域</a:t>
            </a:r>
            <a:r>
              <a:rPr lang="zh-CN" altLang="en-US" dirty="0">
                <a:ea typeface="Microsoft YaHei" panose="020B0503020204020204" pitchFamily="34" charset="-122"/>
              </a:rPr>
              <a:t>倾向于展现出</a:t>
            </a:r>
            <a:r>
              <a:rPr lang="zh-CN" altLang="en-US" dirty="0">
                <a:solidFill>
                  <a:srgbClr val="FF0000"/>
                </a:solidFill>
                <a:ea typeface="Microsoft YaHei" panose="020B0503020204020204" pitchFamily="34" charset="-122"/>
              </a:rPr>
              <a:t>相似的时空模式</a:t>
            </a:r>
            <a:endParaRPr lang="en-US" altLang="zh-CN" dirty="0">
              <a:solidFill>
                <a:srgbClr val="FF0000"/>
              </a:solidFill>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FF0000"/>
                </a:solidFill>
                <a:ea typeface="Microsoft YaHei" panose="020B0503020204020204" pitchFamily="34" charset="-122"/>
              </a:rPr>
              <a:t>高层次区域之间</a:t>
            </a:r>
            <a:r>
              <a:rPr lang="zh-CN" altLang="en-US" dirty="0">
                <a:ea typeface="Microsoft YaHei" panose="020B0503020204020204" pitchFamily="34" charset="-122"/>
              </a:rPr>
              <a:t>的时空模式可能展现出动态的传递关系</a:t>
            </a:r>
          </a:p>
        </p:txBody>
      </p:sp>
      <p:sp>
        <p:nvSpPr>
          <p:cNvPr id="10" name="圆角矩形 9">
            <a:extLst>
              <a:ext uri="{FF2B5EF4-FFF2-40B4-BE49-F238E27FC236}">
                <a16:creationId xmlns:a16="http://schemas.microsoft.com/office/drawing/2014/main" id="{92DD4853-7FD8-FFDC-F8AD-85EAB697E8A3}"/>
              </a:ext>
            </a:extLst>
          </p:cNvPr>
          <p:cNvSpPr/>
          <p:nvPr/>
        </p:nvSpPr>
        <p:spPr>
          <a:xfrm>
            <a:off x="5613048" y="4264108"/>
            <a:ext cx="5296086" cy="1414745"/>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需要探索相似区域之间的共同特征，学习不同级别区域之间的细粒度和粗粒度相关性，从而促进更好的的空间表示学习</a:t>
            </a: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11" name="文本框 10">
            <a:extLst>
              <a:ext uri="{FF2B5EF4-FFF2-40B4-BE49-F238E27FC236}">
                <a16:creationId xmlns:a16="http://schemas.microsoft.com/office/drawing/2014/main" id="{BC28BD52-BCB6-0446-F912-8BEDEE2B5EEC}"/>
              </a:ext>
            </a:extLst>
          </p:cNvPr>
          <p:cNvSpPr txBox="1"/>
          <p:nvPr/>
        </p:nvSpPr>
        <p:spPr>
          <a:xfrm>
            <a:off x="5283353" y="3075033"/>
            <a:ext cx="5955476" cy="874407"/>
          </a:xfrm>
          <a:prstGeom prst="rect">
            <a:avLst/>
          </a:prstGeom>
          <a:noFill/>
        </p:spPr>
        <p:txBody>
          <a:bodyPr wrap="none" rtlCol="0">
            <a:spAutoFit/>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例：在工作时间段，从住宅区到工作区的流量明显增加，</a:t>
            </a:r>
            <a:endParaRPr lang="en-US" altLang="zh-CN" dirty="0">
              <a:solidFill>
                <a:schemeClr val="tx1"/>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住宅区内人流的变化可为预测工作区内的人流量提供辅助</a:t>
            </a:r>
          </a:p>
        </p:txBody>
      </p:sp>
    </p:spTree>
    <p:extLst>
      <p:ext uri="{BB962C8B-B14F-4D97-AF65-F5344CB8AC3E}">
        <p14:creationId xmlns:p14="http://schemas.microsoft.com/office/powerpoint/2010/main" val="214660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390858-DFCE-D7ED-382B-431C918AD522}"/>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3" name="标题 2">
            <a:extLst>
              <a:ext uri="{FF2B5EF4-FFF2-40B4-BE49-F238E27FC236}">
                <a16:creationId xmlns:a16="http://schemas.microsoft.com/office/drawing/2014/main" id="{8C433147-A67A-EE0F-2B18-6F12C63EB8A0}"/>
              </a:ext>
            </a:extLst>
          </p:cNvPr>
          <p:cNvSpPr>
            <a:spLocks noGrp="1"/>
          </p:cNvSpPr>
          <p:nvPr>
            <p:ph type="title"/>
          </p:nvPr>
        </p:nvSpPr>
        <p:spPr/>
        <p:txBody>
          <a:bodyPr/>
          <a:lstStyle/>
          <a:p>
            <a:r>
              <a:rPr kumimoji="1" lang="zh-CN" altLang="en-US" dirty="0"/>
              <a:t>现有方法</a:t>
            </a:r>
          </a:p>
        </p:txBody>
      </p:sp>
      <p:sp>
        <p:nvSpPr>
          <p:cNvPr id="4" name="文本框 3">
            <a:extLst>
              <a:ext uri="{FF2B5EF4-FFF2-40B4-BE49-F238E27FC236}">
                <a16:creationId xmlns:a16="http://schemas.microsoft.com/office/drawing/2014/main" id="{19B85237-453C-AA99-1276-6C357E80FE7B}"/>
              </a:ext>
            </a:extLst>
          </p:cNvPr>
          <p:cNvSpPr txBox="1"/>
          <p:nvPr/>
        </p:nvSpPr>
        <p:spPr>
          <a:xfrm>
            <a:off x="527224" y="857656"/>
            <a:ext cx="8743099" cy="463588"/>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解决时空图学习上述问题的一个直接的方法就是使用</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端到端的模型</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来学习时空特性</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p:txBody>
      </p:sp>
      <p:sp>
        <p:nvSpPr>
          <p:cNvPr id="5" name="圆角矩形 4">
            <a:extLst>
              <a:ext uri="{FF2B5EF4-FFF2-40B4-BE49-F238E27FC236}">
                <a16:creationId xmlns:a16="http://schemas.microsoft.com/office/drawing/2014/main" id="{16CBD6F1-5803-33CE-D84C-818C0B7765C3}"/>
              </a:ext>
            </a:extLst>
          </p:cNvPr>
          <p:cNvSpPr/>
          <p:nvPr/>
        </p:nvSpPr>
        <p:spPr>
          <a:xfrm>
            <a:off x="527223" y="1439270"/>
            <a:ext cx="11213584" cy="4263374"/>
          </a:xfrm>
          <a:prstGeom prst="roundRect">
            <a:avLst>
              <a:gd name="adj" fmla="val 3057"/>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900"/>
              </a:spcBef>
            </a:pPr>
            <a:r>
              <a:rPr kumimoji="1" lang="zh-CN" altLang="en-US" b="1"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时空图神经网络</a:t>
            </a:r>
            <a:endParaRPr kumimoji="1" lang="en-US" altLang="zh-CN" b="1" dirty="0">
              <a:solidFill>
                <a:schemeClr val="accent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spcBef>
                <a:spcPts val="900"/>
              </a:spcBef>
              <a:buFont typeface="+mj-lt"/>
              <a:buAutoNum type="arabicPeriod"/>
            </a:pP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Wang, et al.</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Traffic Flow Prediction via Spatial Temporal Graph Neural Network</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WWW 2020</a:t>
            </a:r>
            <a:b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b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（时序</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GRU</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temporal self-attention</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处理时序特征，</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GNN</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处理空间特征）</a:t>
            </a:r>
            <a:endPar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spcBef>
                <a:spcPts val="900"/>
              </a:spcBef>
              <a:buFont typeface="+mj-lt"/>
              <a:buAutoNum type="arabicPeriod"/>
            </a:pP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Zheng, et al.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GMAN: A Graph Multi-Attention Network for Traffic Prediction</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AAAI 2020 </a:t>
            </a:r>
            <a:b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b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（使用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spatial</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attention</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和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temporal</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attention</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来分别处理空间和时间特征）</a:t>
            </a:r>
            <a:endPar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spcBef>
                <a:spcPts val="900"/>
              </a:spcBef>
              <a:buFont typeface="+mj-lt"/>
              <a:buAutoNum type="arabicPeriod"/>
            </a:pP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Luo, et al.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STAN: </a:t>
            </a:r>
            <a:r>
              <a:rPr kumimoji="1" lang="en-US" altLang="zh-CN" dirty="0" err="1">
                <a:solidFill>
                  <a:schemeClr val="accent1"/>
                </a:solidFill>
                <a:latin typeface="Calibri" panose="020F0502020204030204" pitchFamily="34" charset="0"/>
                <a:ea typeface="Microsoft YaHei" panose="020B0503020204020204" pitchFamily="34" charset="-122"/>
                <a:cs typeface="Calibri" panose="020F0502020204030204" pitchFamily="34" charset="0"/>
              </a:rPr>
              <a:t>Spatio</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-Temporal Attention Network for Next Location Recommendation</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WWW 2021 </a:t>
            </a:r>
            <a:b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b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（图注意网络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GAT</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捕捉空间相关性）</a:t>
            </a:r>
            <a:endPar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spcBef>
                <a:spcPts val="900"/>
              </a:spcBef>
              <a:buFont typeface="+mj-lt"/>
              <a:buAutoNum type="arabicPeriod"/>
            </a:pP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Souza</a:t>
            </a: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et al.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Provably Expressive Temporal Graph Networks</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
            </a: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kumimoji="1" lang="en-US" altLang="zh-CN" dirty="0" err="1">
                <a:solidFill>
                  <a:schemeClr val="tx1"/>
                </a:solidFill>
                <a:latin typeface="Calibri" panose="020F0502020204030204" pitchFamily="34" charset="0"/>
                <a:ea typeface="Microsoft YaHei" panose="020B0503020204020204" pitchFamily="34" charset="-122"/>
                <a:cs typeface="Calibri" panose="020F0502020204030204" pitchFamily="34" charset="0"/>
              </a:rPr>
              <a:t>NeurIPS</a:t>
            </a: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2022 </a:t>
            </a:r>
            <a:b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b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（时序信息注入的消息传递 </a:t>
            </a:r>
            <a:r>
              <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
            </a: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 相对位置信息捕捉）</a:t>
            </a:r>
            <a:endParaRPr kumimoji="1" lang="en-US" altLang="zh-CN" sz="160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342900" indent="-342900">
              <a:lnSpc>
                <a:spcPct val="125000"/>
              </a:lnSpc>
              <a:spcBef>
                <a:spcPts val="900"/>
              </a:spcBef>
              <a:buFont typeface="+mj-lt"/>
              <a:buAutoNum type="arabicPeriod"/>
            </a:pP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Li, et al. </a:t>
            </a:r>
            <a:r>
              <a:rPr kumimoji="1" lang="en-US" altLang="zh-CN" dirty="0">
                <a:solidFill>
                  <a:schemeClr val="accent1"/>
                </a:solidFill>
                <a:latin typeface="Calibri" panose="020F0502020204030204" pitchFamily="34" charset="0"/>
                <a:ea typeface="Microsoft YaHei" panose="020B0503020204020204" pitchFamily="34" charset="-122"/>
                <a:cs typeface="Calibri" panose="020F0502020204030204" pitchFamily="34" charset="0"/>
              </a:rPr>
              <a:t>Spatial-Temporal Hypergraph Self-supervised Learning for Crime Prediction</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a:t>
            </a:r>
            <a: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 ICDE 2022 </a:t>
            </a:r>
            <a:br>
              <a:rPr kumimoji="1" lang="en"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br>
            <a:r>
              <a:rPr kumimoji="1" lang="zh-CN" altLang="en-US" sz="1600" dirty="0">
                <a:solidFill>
                  <a:schemeClr val="tx1"/>
                </a:solidFill>
                <a:latin typeface="Calibri" panose="020F0502020204030204" pitchFamily="34" charset="0"/>
                <a:ea typeface="Microsoft YaHei" panose="020B0503020204020204" pitchFamily="34" charset="-122"/>
                <a:cs typeface="Calibri" panose="020F0502020204030204" pitchFamily="34" charset="0"/>
              </a:rPr>
              <a:t>（时空动态超图、自监督）</a:t>
            </a: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8" name="文本框 7">
            <a:extLst>
              <a:ext uri="{FF2B5EF4-FFF2-40B4-BE49-F238E27FC236}">
                <a16:creationId xmlns:a16="http://schemas.microsoft.com/office/drawing/2014/main" id="{1E29CC1D-C786-938A-4143-CA35B274975D}"/>
              </a:ext>
            </a:extLst>
          </p:cNvPr>
          <p:cNvSpPr txBox="1"/>
          <p:nvPr/>
        </p:nvSpPr>
        <p:spPr>
          <a:xfrm>
            <a:off x="527223" y="5768550"/>
            <a:ext cx="10291406" cy="46358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当前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模型较为完善，框架复杂，任何调整都有可能导致预测性能下降</a:t>
            </a:r>
          </a:p>
        </p:txBody>
      </p:sp>
    </p:spTree>
    <p:extLst>
      <p:ext uri="{BB962C8B-B14F-4D97-AF65-F5344CB8AC3E}">
        <p14:creationId xmlns:p14="http://schemas.microsoft.com/office/powerpoint/2010/main" val="2798273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CB7F6D-7972-8171-31D7-55002DBD74E3}"/>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 name="标题 2">
            <a:extLst>
              <a:ext uri="{FF2B5EF4-FFF2-40B4-BE49-F238E27FC236}">
                <a16:creationId xmlns:a16="http://schemas.microsoft.com/office/drawing/2014/main" id="{048051A3-D21E-9F5F-2A4F-453776783EB1}"/>
              </a:ext>
            </a:extLst>
          </p:cNvPr>
          <p:cNvSpPr>
            <a:spLocks noGrp="1"/>
          </p:cNvSpPr>
          <p:nvPr>
            <p:ph type="title"/>
          </p:nvPr>
        </p:nvSpPr>
        <p:spPr/>
        <p:txBody>
          <a:bodyPr/>
          <a:lstStyle/>
          <a:p>
            <a:r>
              <a:rPr kumimoji="1" lang="zh-CN" altLang="en-US" dirty="0"/>
              <a:t>挑战</a:t>
            </a:r>
          </a:p>
        </p:txBody>
      </p:sp>
      <p:sp>
        <p:nvSpPr>
          <p:cNvPr id="4" name="文本框 3">
            <a:extLst>
              <a:ext uri="{FF2B5EF4-FFF2-40B4-BE49-F238E27FC236}">
                <a16:creationId xmlns:a16="http://schemas.microsoft.com/office/drawing/2014/main" id="{4C2D363B-8FBD-F980-726C-238184CA7304}"/>
              </a:ext>
            </a:extLst>
          </p:cNvPr>
          <p:cNvSpPr txBox="1"/>
          <p:nvPr/>
        </p:nvSpPr>
        <p:spPr>
          <a:xfrm>
            <a:off x="527224" y="857656"/>
            <a:ext cx="8743099" cy="463588"/>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解决时空图学习上述问题的一个直接的方法就是使用</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端到端的模型</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来学习时空特性</a:t>
            </a:r>
            <a:endParaRPr kumimoji="1" lang="en-US" altLang="zh-CN" dirty="0">
              <a:latin typeface="Calibri" panose="020F0502020204030204" pitchFamily="34" charset="0"/>
              <a:ea typeface="Microsoft YaHei" panose="020B0503020204020204" pitchFamily="34" charset="-122"/>
              <a:cs typeface="Calibri" panose="020F0502020204030204" pitchFamily="34" charset="0"/>
            </a:endParaRPr>
          </a:p>
        </p:txBody>
      </p:sp>
      <p:sp>
        <p:nvSpPr>
          <p:cNvPr id="5" name="圆角矩形 4">
            <a:extLst>
              <a:ext uri="{FF2B5EF4-FFF2-40B4-BE49-F238E27FC236}">
                <a16:creationId xmlns:a16="http://schemas.microsoft.com/office/drawing/2014/main" id="{946835F6-9878-58F4-4F51-EA3F309B21B4}"/>
              </a:ext>
            </a:extLst>
          </p:cNvPr>
          <p:cNvSpPr/>
          <p:nvPr/>
        </p:nvSpPr>
        <p:spPr>
          <a:xfrm>
            <a:off x="950296" y="1790375"/>
            <a:ext cx="10291407" cy="582148"/>
          </a:xfrm>
          <a:prstGeom prst="roundRect">
            <a:avLst>
              <a:gd name="adj" fmla="val 10333"/>
            </a:avLst>
          </a:prstGeom>
          <a:solidFill>
            <a:schemeClr val="accent5">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00"/>
                </a:solidFill>
                <a:effectLst/>
                <a:latin typeface="Microsoft YaHei" panose="020B0503020204020204" pitchFamily="34" charset="-122"/>
                <a:ea typeface="Microsoft YaHei" panose="020B0503020204020204" pitchFamily="34" charset="-122"/>
              </a:rPr>
              <a:t>能否设计一种策略可以让时空图学习充分地利用现有的端到端模型的优势？</a:t>
            </a:r>
          </a:p>
        </p:txBody>
      </p:sp>
      <p:pic>
        <p:nvPicPr>
          <p:cNvPr id="7" name="图片 6" descr="手机屏幕的截图&#10;&#10;中度可信度描述已自动生成">
            <a:extLst>
              <a:ext uri="{FF2B5EF4-FFF2-40B4-BE49-F238E27FC236}">
                <a16:creationId xmlns:a16="http://schemas.microsoft.com/office/drawing/2014/main" id="{2C0908FB-D23C-8CAD-8C89-FBB38FC91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185" y="2480823"/>
            <a:ext cx="3458608" cy="1912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AI: OpenAI's ChatGPT can now browse the internet, listen and talk: All its  latest tricks explained - The Economic Times">
            <a:extLst>
              <a:ext uri="{FF2B5EF4-FFF2-40B4-BE49-F238E27FC236}">
                <a16:creationId xmlns:a16="http://schemas.microsoft.com/office/drawing/2014/main" id="{BBA04BC3-F045-D9BE-3815-A448A6F4F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207" y="2515001"/>
            <a:ext cx="3400832" cy="1912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C377D66F-5E4B-45E7-5CC9-E900925FBD46}"/>
              </a:ext>
            </a:extLst>
          </p:cNvPr>
          <p:cNvSpPr txBox="1"/>
          <p:nvPr/>
        </p:nvSpPr>
        <p:spPr>
          <a:xfrm>
            <a:off x="2900102" y="4429316"/>
            <a:ext cx="991041" cy="369332"/>
          </a:xfrm>
          <a:prstGeom prst="rect">
            <a:avLst/>
          </a:prstGeom>
          <a:noFill/>
        </p:spPr>
        <p:txBody>
          <a:bodyPr wrap="none" rtlCol="0">
            <a:spAutoFit/>
          </a:bodyPr>
          <a:lstStyle/>
          <a:p>
            <a:pPr algn="l"/>
            <a:r>
              <a:rPr kumimoji="1" lang="en-US" altLang="zh-CN" dirty="0" err="1">
                <a:latin typeface="Calibri" panose="020F0502020204030204" pitchFamily="34" charset="0"/>
                <a:ea typeface="Microsoft YaHei" panose="020B0503020204020204" pitchFamily="34" charset="-122"/>
                <a:cs typeface="Calibri" panose="020F0502020204030204" pitchFamily="34" charset="0"/>
              </a:rPr>
              <a:t>ChatGPT</a:t>
            </a:r>
            <a:endParaRPr kumimoji="1" lang="zh-CN" altLang="en-US" dirty="0">
              <a:latin typeface="Calibri" panose="020F0502020204030204" pitchFamily="34" charset="0"/>
              <a:ea typeface="Microsoft YaHei" panose="020B0503020204020204" pitchFamily="34" charset="-122"/>
              <a:cs typeface="Calibri" panose="020F0502020204030204" pitchFamily="34" charset="0"/>
            </a:endParaRPr>
          </a:p>
        </p:txBody>
      </p:sp>
      <p:sp>
        <p:nvSpPr>
          <p:cNvPr id="9" name="文本框 8">
            <a:extLst>
              <a:ext uri="{FF2B5EF4-FFF2-40B4-BE49-F238E27FC236}">
                <a16:creationId xmlns:a16="http://schemas.microsoft.com/office/drawing/2014/main" id="{36E927D7-A587-D567-C3A0-3CB050F27887}"/>
              </a:ext>
            </a:extLst>
          </p:cNvPr>
          <p:cNvSpPr txBox="1"/>
          <p:nvPr/>
        </p:nvSpPr>
        <p:spPr>
          <a:xfrm>
            <a:off x="8453942" y="4429316"/>
            <a:ext cx="627095" cy="369332"/>
          </a:xfrm>
          <a:prstGeom prst="rect">
            <a:avLst/>
          </a:prstGeom>
          <a:noFill/>
        </p:spPr>
        <p:txBody>
          <a:bodyPr wrap="none" rtlCol="0">
            <a:spAutoFit/>
          </a:bodyPr>
          <a:lstStyle/>
          <a:p>
            <a:pPr algn="l"/>
            <a:r>
              <a:rPr kumimoji="1" lang="en-US" altLang="zh-CN" dirty="0">
                <a:latin typeface="Calibri" panose="020F0502020204030204" pitchFamily="34" charset="0"/>
                <a:ea typeface="Microsoft YaHei" panose="020B0503020204020204" pitchFamily="34" charset="-122"/>
                <a:cs typeface="Calibri" panose="020F0502020204030204" pitchFamily="34" charset="0"/>
              </a:rPr>
              <a:t>MAE</a:t>
            </a:r>
            <a:endParaRPr kumimoji="1" lang="zh-CN" altLang="en-US" dirty="0">
              <a:latin typeface="Calibri" panose="020F0502020204030204" pitchFamily="34" charset="0"/>
              <a:ea typeface="Microsoft YaHei" panose="020B0503020204020204" pitchFamily="34" charset="-122"/>
              <a:cs typeface="Calibri" panose="020F0502020204030204" pitchFamily="34" charset="0"/>
            </a:endParaRPr>
          </a:p>
        </p:txBody>
      </p:sp>
      <p:sp>
        <p:nvSpPr>
          <p:cNvPr id="13" name="圆角矩形 12">
            <a:extLst>
              <a:ext uri="{FF2B5EF4-FFF2-40B4-BE49-F238E27FC236}">
                <a16:creationId xmlns:a16="http://schemas.microsoft.com/office/drawing/2014/main" id="{C048C7D1-4868-7FA0-E2E8-EFA6C32D591D}"/>
              </a:ext>
            </a:extLst>
          </p:cNvPr>
          <p:cNvSpPr/>
          <p:nvPr/>
        </p:nvSpPr>
        <p:spPr>
          <a:xfrm>
            <a:off x="991456" y="5350003"/>
            <a:ext cx="10247373" cy="741703"/>
          </a:xfrm>
          <a:prstGeom prst="roundRect">
            <a:avLst>
              <a:gd name="adj" fmla="val 10333"/>
            </a:avLst>
          </a:prstGeom>
          <a:solidFill>
            <a:schemeClr val="accent2">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本文提出了一个</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时空生成预训练（</a:t>
            </a:r>
            <a:r>
              <a:rPr kumimoji="1" lang="en-US" altLang="zh-CN" dirty="0">
                <a:solidFill>
                  <a:srgbClr val="FF0000"/>
                </a:solidFill>
                <a:latin typeface="Calibri" panose="020F0502020204030204" pitchFamily="34" charset="0"/>
                <a:ea typeface="Microsoft YaHei" panose="020B0503020204020204" pitchFamily="34" charset="-122"/>
                <a:cs typeface="Calibri" panose="020F0502020204030204" pitchFamily="34" charset="0"/>
              </a:rPr>
              <a:t>GPT-ST</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框架，使用定制的预训练方法来提升表征学习质量</a:t>
            </a:r>
            <a:endPar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algn="ct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该框架可以无缝集成到现有的时空预测 </a:t>
            </a:r>
            <a:r>
              <a:rPr kumimoji="1" lang="en-US" altLang="zh-CN" dirty="0">
                <a:solidFill>
                  <a:schemeClr val="tx1"/>
                </a:solidFill>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 模型中，提升其性能</a:t>
            </a:r>
          </a:p>
        </p:txBody>
      </p:sp>
      <p:sp>
        <p:nvSpPr>
          <p:cNvPr id="15" name="文本框 14">
            <a:extLst>
              <a:ext uri="{FF2B5EF4-FFF2-40B4-BE49-F238E27FC236}">
                <a16:creationId xmlns:a16="http://schemas.microsoft.com/office/drawing/2014/main" id="{B3706086-9F3F-BE00-B215-331FAA5CFD3B}"/>
              </a:ext>
            </a:extLst>
          </p:cNvPr>
          <p:cNvSpPr txBox="1"/>
          <p:nvPr/>
        </p:nvSpPr>
        <p:spPr>
          <a:xfrm>
            <a:off x="1519268" y="4797327"/>
            <a:ext cx="9153460" cy="369332"/>
          </a:xfrm>
          <a:prstGeom prst="rect">
            <a:avLst/>
          </a:prstGeom>
          <a:noFill/>
        </p:spPr>
        <p:txBody>
          <a:bodyPr wrap="square">
            <a:spAutoFit/>
          </a:bodyPr>
          <a:lstStyle/>
          <a:p>
            <a:pPr algn="ct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预训练架构</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构建了无监督的训练任务，以学习</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更好的表示</a:t>
            </a:r>
            <a:r>
              <a:rPr kumimoji="1" lang="zh-CN" altLang="en-US" dirty="0">
                <a:solidFill>
                  <a:schemeClr val="tx1"/>
                </a:solidFill>
                <a:latin typeface="Calibri" panose="020F0502020204030204" pitchFamily="34" charset="0"/>
                <a:ea typeface="Microsoft YaHei" panose="020B0503020204020204" pitchFamily="34" charset="-122"/>
                <a:cs typeface="Calibri" panose="020F0502020204030204" pitchFamily="34" charset="0"/>
              </a:rPr>
              <a:t>并</a:t>
            </a:r>
            <a:r>
              <a:rPr kumimoji="1" lang="zh-CN" altLang="en-US" dirty="0">
                <a:solidFill>
                  <a:srgbClr val="FF0000"/>
                </a:solidFill>
                <a:latin typeface="Calibri" panose="020F0502020204030204" pitchFamily="34" charset="0"/>
                <a:ea typeface="Microsoft YaHei" panose="020B0503020204020204" pitchFamily="34" charset="-122"/>
                <a:cs typeface="Calibri" panose="020F0502020204030204" pitchFamily="34" charset="0"/>
              </a:rPr>
              <a:t>提高下游任务的性能</a:t>
            </a:r>
          </a:p>
        </p:txBody>
      </p:sp>
      <p:sp>
        <p:nvSpPr>
          <p:cNvPr id="17" name="文本框 16">
            <a:extLst>
              <a:ext uri="{FF2B5EF4-FFF2-40B4-BE49-F238E27FC236}">
                <a16:creationId xmlns:a16="http://schemas.microsoft.com/office/drawing/2014/main" id="{A0E01334-C09C-A6E8-0310-F1CC890BC0C1}"/>
              </a:ext>
            </a:extLst>
          </p:cNvPr>
          <p:cNvSpPr txBox="1"/>
          <p:nvPr/>
        </p:nvSpPr>
        <p:spPr>
          <a:xfrm>
            <a:off x="527224" y="1268744"/>
            <a:ext cx="10291406" cy="46358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latin typeface="Calibri" panose="020F0502020204030204" pitchFamily="34" charset="0"/>
                <a:ea typeface="Microsoft YaHei" panose="020B0503020204020204" pitchFamily="34" charset="-122"/>
                <a:cs typeface="Calibri" panose="020F0502020204030204" pitchFamily="34" charset="0"/>
              </a:rPr>
              <a:t>当前 </a:t>
            </a:r>
            <a:r>
              <a:rPr kumimoji="1" lang="en-US" altLang="zh-CN" dirty="0">
                <a:latin typeface="Calibri" panose="020F0502020204030204" pitchFamily="34" charset="0"/>
                <a:ea typeface="Microsoft YaHei" panose="020B0503020204020204" pitchFamily="34" charset="-122"/>
                <a:cs typeface="Calibri" panose="020F0502020204030204" pitchFamily="34" charset="0"/>
              </a:rPr>
              <a:t>SOTA</a:t>
            </a:r>
            <a:r>
              <a:rPr kumimoji="1" lang="zh-CN" altLang="en-US" dirty="0">
                <a:latin typeface="Calibri" panose="020F0502020204030204" pitchFamily="34" charset="0"/>
                <a:ea typeface="Microsoft YaHei" panose="020B0503020204020204" pitchFamily="34" charset="-122"/>
                <a:cs typeface="Calibri" panose="020F0502020204030204" pitchFamily="34" charset="0"/>
              </a:rPr>
              <a:t> 模型较为完善，框架复杂，任何调整都有可能导致预测性能下降</a:t>
            </a:r>
          </a:p>
        </p:txBody>
      </p:sp>
    </p:spTree>
    <p:extLst>
      <p:ext uri="{BB962C8B-B14F-4D97-AF65-F5344CB8AC3E}">
        <p14:creationId xmlns:p14="http://schemas.microsoft.com/office/powerpoint/2010/main" val="3544718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dirty="0" smtClean="0">
            <a:latin typeface="Calibri" panose="020F0502020204030204" pitchFamily="34" charset="0"/>
            <a:ea typeface="Microsoft YaHei" panose="020B0503020204020204" pitchFamily="34" charset="-122"/>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32474</TotalTime>
  <Words>4871</Words>
  <Application>Microsoft Macintosh PowerPoint</Application>
  <PresentationFormat>宽屏</PresentationFormat>
  <Paragraphs>422</Paragraphs>
  <Slides>27</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-apple-system</vt:lpstr>
      <vt:lpstr>等线</vt:lpstr>
      <vt:lpstr>思源黑体 CN</vt:lpstr>
      <vt:lpstr>Microsoft YaHei</vt:lpstr>
      <vt:lpstr>Microsoft YaHei</vt:lpstr>
      <vt:lpstr>Noto Sans SC</vt:lpstr>
      <vt:lpstr>Söhne</vt:lpstr>
      <vt:lpstr>Arial</vt:lpstr>
      <vt:lpstr>Calibri</vt:lpstr>
      <vt:lpstr>Helvetica Neue</vt:lpstr>
      <vt:lpstr>Times New Roman</vt:lpstr>
      <vt:lpstr>Office 主题​​</vt:lpstr>
      <vt:lpstr>PowerPoint 演示文稿</vt:lpstr>
      <vt:lpstr>提纲</vt:lpstr>
      <vt:lpstr>时空图数据</vt:lpstr>
      <vt:lpstr>时空图建模</vt:lpstr>
      <vt:lpstr>图神经网络</vt:lpstr>
      <vt:lpstr>时空图学习的问题</vt:lpstr>
      <vt:lpstr>时空图学习的问题</vt:lpstr>
      <vt:lpstr>现有方法</vt:lpstr>
      <vt:lpstr>挑战</vt:lpstr>
      <vt:lpstr>提纲</vt:lpstr>
      <vt:lpstr>Preliminaries: 时空数据预训练模式</vt:lpstr>
      <vt:lpstr>模型：GPT-ST</vt:lpstr>
      <vt:lpstr>Customized Temporal Pattern Encoding</vt:lpstr>
      <vt:lpstr>Hierarchical Spatial Pattern Encoding</vt:lpstr>
      <vt:lpstr>Hierarchical Spatial Pattern Encoding</vt:lpstr>
      <vt:lpstr>Cluster-aware Masking Mechanism</vt:lpstr>
      <vt:lpstr>Learning Process of GPT-ST Framework</vt:lpstr>
      <vt:lpstr>提纲</vt:lpstr>
      <vt:lpstr>Five Questions</vt:lpstr>
      <vt:lpstr>Main Results (RQ1)</vt:lpstr>
      <vt:lpstr>Ablation study (RQ2)</vt:lpstr>
      <vt:lpstr>Investigation on Clustering Effect (RQ3)</vt:lpstr>
      <vt:lpstr>Model Efficiency Study (RQ4) &amp; Model Hyperparameter Experiment (RQ5)</vt:lpstr>
      <vt:lpstr>提纲</vt:lpstr>
      <vt:lpstr>总结</vt:lpstr>
      <vt:lpstr>时间序列、时空图的预训练/大模型</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AUC图神经网络</dc:title>
  <dc:subject/>
  <dc:creator>吕丁阳</dc:creator>
  <cp:keywords/>
  <dc:description/>
  <cp:lastModifiedBy>Niall Lv</cp:lastModifiedBy>
  <cp:revision>2539</cp:revision>
  <dcterms:created xsi:type="dcterms:W3CDTF">2021-05-16T02:35:10Z</dcterms:created>
  <dcterms:modified xsi:type="dcterms:W3CDTF">2024-01-24T02:55:01Z</dcterms:modified>
  <cp:category/>
</cp:coreProperties>
</file>